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328" r:id="rId2"/>
    <p:sldId id="339" r:id="rId3"/>
    <p:sldId id="340" r:id="rId4"/>
    <p:sldId id="341" r:id="rId5"/>
    <p:sldId id="342" r:id="rId6"/>
    <p:sldId id="343" r:id="rId7"/>
    <p:sldId id="344" r:id="rId8"/>
    <p:sldId id="345" r:id="rId9"/>
    <p:sldId id="346" r:id="rId10"/>
    <p:sldId id="385" r:id="rId11"/>
    <p:sldId id="348" r:id="rId12"/>
    <p:sldId id="349" r:id="rId13"/>
    <p:sldId id="350" r:id="rId14"/>
    <p:sldId id="379" r:id="rId15"/>
    <p:sldId id="380" r:id="rId16"/>
    <p:sldId id="381" r:id="rId17"/>
    <p:sldId id="382" r:id="rId18"/>
    <p:sldId id="383" r:id="rId19"/>
    <p:sldId id="347" r:id="rId20"/>
    <p:sldId id="351" r:id="rId21"/>
    <p:sldId id="358" r:id="rId22"/>
    <p:sldId id="398" r:id="rId23"/>
    <p:sldId id="354" r:id="rId24"/>
    <p:sldId id="392" r:id="rId25"/>
    <p:sldId id="393" r:id="rId26"/>
    <p:sldId id="394" r:id="rId27"/>
    <p:sldId id="395" r:id="rId28"/>
    <p:sldId id="352" r:id="rId29"/>
    <p:sldId id="353" r:id="rId30"/>
    <p:sldId id="397" r:id="rId31"/>
    <p:sldId id="355" r:id="rId32"/>
    <p:sldId id="360" r:id="rId33"/>
    <p:sldId id="373" r:id="rId34"/>
    <p:sldId id="374" r:id="rId35"/>
    <p:sldId id="375" r:id="rId36"/>
    <p:sldId id="376" r:id="rId37"/>
    <p:sldId id="377" r:id="rId38"/>
    <p:sldId id="356" r:id="rId39"/>
    <p:sldId id="357" r:id="rId40"/>
    <p:sldId id="387" r:id="rId41"/>
    <p:sldId id="388" r:id="rId42"/>
    <p:sldId id="389" r:id="rId43"/>
    <p:sldId id="390" r:id="rId44"/>
    <p:sldId id="391" r:id="rId45"/>
    <p:sldId id="359" r:id="rId46"/>
    <p:sldId id="361" r:id="rId47"/>
    <p:sldId id="362" r:id="rId48"/>
    <p:sldId id="399" r:id="rId49"/>
    <p:sldId id="364" r:id="rId50"/>
    <p:sldId id="363" r:id="rId51"/>
    <p:sldId id="365" r:id="rId52"/>
    <p:sldId id="366" r:id="rId53"/>
    <p:sldId id="367" r:id="rId54"/>
    <p:sldId id="368" r:id="rId55"/>
    <p:sldId id="369" r:id="rId56"/>
    <p:sldId id="370" r:id="rId57"/>
    <p:sldId id="371" r:id="rId58"/>
    <p:sldId id="372" r:id="rId59"/>
    <p:sldId id="338" r:id="rId60"/>
  </p:sldIdLst>
  <p:sldSz cx="12192000" cy="6858000"/>
  <p:notesSz cx="9601200" cy="7315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FF"/>
    <a:srgbClr val="008000"/>
    <a:srgbClr val="000099"/>
    <a:srgbClr val="978C28"/>
    <a:srgbClr val="D3C337"/>
    <a:srgbClr val="FF9933"/>
    <a:srgbClr val="FF6600"/>
    <a:srgbClr val="66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7" autoAdjust="0"/>
    <p:restoredTop sz="90951" autoAdjust="0"/>
  </p:normalViewPr>
  <p:slideViewPr>
    <p:cSldViewPr>
      <p:cViewPr varScale="1">
        <p:scale>
          <a:sx n="97" d="100"/>
          <a:sy n="97" d="100"/>
        </p:scale>
        <p:origin x="1160" y="20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5438458"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5438458"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0-08-15T15:12:14.515"/>
    </inkml:context>
    <inkml:brush xml:id="br0">
      <inkml:brushProperty name="width" value="0.05292" units="cm"/>
      <inkml:brushProperty name="height" value="0.05292" units="cm"/>
      <inkml:brushProperty name="color" value="#0070C0"/>
    </inkml:brush>
  </inkml:definitions>
  <inkml:trace contextRef="#ctx0" brushRef="#br0">2805 6821 0,'0'16'125,"0"1"-109,0-2-1,0 2 16,0 0-15,0-1 0,0 1-1,0 0-15,0-2 16,0 2 0,0 0-1,0-1 1,0 1-1,0-1 17,0 0-32,17 1 31,-17-1-15,0 1-1,0 0 1,17-17-1,-17 15-15,0 2 16,18 0 0,-18-1-1,17 1 1,0 0 0,-17-2-1,17-15-15,-17 17 0,0-1 16,0 1-16,18 0 15,-18-1 1,0 0-16,17 1 16,-17-1-16,0 1 15,17 0-15,-17-1 16,0 0 0,18 0-1,-18 1-15,0 0 16,17-1-1,-17 0 1,0 1 0,17-17-1,-17 16-15,0 1 16,0 0 0,18-1-1,-18 0 1,17-16-1,-17 16-15,17 1 16,-17 0-16,0-1 16,18 1-1,-18-1-15,16-16 0,-16 16 16,0 1-16,18-17 0,-18 33 16,18-33-16,-18 17 15,16-1 1,-16 0-16,18 1 15,-18-1 1,18 1 0,-2-17-16,-16 16 15,0 0-15,18-16 16,-18 17-16,18-17 16,-18 17-16,16-17 15,-16 16-15,18 1 16,-1-1-1,-17 0 1,17-16-16,-17 17 16,18-1-16,-1 1 15,-17 0-15,17-2 16,1 2-16,-1 0 16,0-1-1,-17 1 1,18 15-16,-18-15 15,17-17-15,-17 16 0,17 1 16,-17 0-16,18-1 16,-1 0-1,-17 1-15,17-1 16,0 1-16,1 0 16,-18-1-16,17 0 15,0-16-15,1 33 16,-1-33-1,0 17-15,-17-1 16,18 0-16,-18 1 16,17-17-16,-17 16 0,17 1 15,-17 0-15,18-1 16,-2 0-16,2 1 16,0-1-1,-18 1 1,16-1-16,2 1 15,-18-1 1,17-16-16,-17 16 16,0 1-16,17 0 0,-17-1 15,18 1 1,-1-17-16,-17 16 0,17 0 16,-17 1-1,18-17-15,-18 16 16,0 1-16,16-1 15,2 0-15,-18 1 16,18 0-16,-2-1 16,-16 1-16,18-1 15,0 0-15,-2 1 16,-16 0 0,18-1-16,0 1 15,-2-2-15,2 19 16,0-18-16,-2 1 15,2 0-15,-18-2 0,17-15 16,0 34-16,1-34 16,-1 16-1,0 1-15,1-1 16,-1 0-16,0 1 16,1-17-16,-1 16 15,0-16-15,0 17 16,1-17-16,-18 17 15,17-17-15,0 0 16,-17 15-16,18-15 16,-1 0-16,-17 17 15,17-17 1,-17 17-16,18-17 16,-18 16-1,17-16-15,0 17 16,1-1-1,-2-16-15,-16 16 16,18-16 0,-18 17-16,18-17 15,-18 16-15,16 1 0,2 0 16,-18-1 0,18-16-1,-18 16-15,16 1 16,2-17-1,-18 16-15,18 1 16,-2 0-16,2-1 16,-18 0-1,18 0 1,-2-16-16,-16 17 0,18 0 16,-1-1-1,0 0-15,1 1 16,-1-1-1,-17 1-15,17-17 0,-17 17 16,18-1 0,-1-16-16,-17 16 15,17 0-15,1 1 0,-1 0 16,0-1 0,0 1-16,1-17 15,-1 16-15,-17 0 16,35 1-1,-18 0-15,18-1 16,-18 1 0,18-2-16,-19 2 15,2 0-15,0-1 16,-2-16-16,2 17 16,0-17-16,-2 16 0,-16 0 15,36 1-15,-20 0 16,20-1-16,-36 1 15,34-1 1,-17 0-16,18 1 16,-18-1-16,35 1 15,-35 0-15,18 15 16,-18-32-16,0 17 16,1-1-16,-1-16 0,0 17 15,18 0-15,-18-2 16,1-15-16,-1 17 0,0-1 15,0 1-15,0-17 0,18 33 16,-18-33-16,18 33 16,-18-17-1,18 1 1,-18 0-16,1-2 16,16 2-16,-16-1 15,-2-16-15,2 17 0,-18 0 16,34-1-16,-16 0 15,16 1 1,-16-1-16,0 1 16,-2-17-16,2 0 15,-1 17-15,0-1 16,1-16-16,-1 16 16,0 1-16,1-17 15,-18 16-15,17-16 0,-17 17 16,17-17-16,18 16 15,-18 1-15,0-17 16,1 16-16,-1 0 16,0-16-1,1 17 1,-1 0-16,0-17 0,-17 16 16,18-16-16,-1 0 0,0 16 15,1 1 1,-1-1-1,0-16-15,1 17 0,-2-17 16,2 16 0,16 1-1,-16-17-15,16 16 16,-16 0-16,0-16 16,16 17-16,-17-17 15,0 17-15,1-1 16,34 1-1,-35-17-15,18 16 16,-18 0-16,0-16 0,18 17 16,-18-17-16,18 16 15,-18 1-15,18 0 16,-18-17-16,0 15 0,35 2 16,-34 0-16,-2-17 15,36 16-15,-34 1 16,16-17-16,-16 16 0,16-16 15,1 16-15,0-16 16,-1 17 0,-16-17-16,16 0 0,-16 17 15,-1-17-15,34 16 16,-33 1-16,16-1 16,1-16-16,-18 16 15,1-16-15,-1 0 0,18 17 16,-18-17-16,0 0 0,18 16 15,-18-16-15,0 0 0,1 17 16,-1-17-16,0 17 0,35-2 16,-34-15-1,16 17-15,-16-17 16,-2 0-16,20 17 16,-2-17-16,-16 0 0,-2 0 15,19 0-15,-18 16 16,1-16-16,16 0 15,-16 0-15,16 0 16,-16 0-16,-1 17 16,0-17-16,1 0 15,-1 16-15,0-16 0,0 0 16,-17 16-16,18-16 0,16 17 16,-16-17-1,-1 16-15,0-16 16,1 0-16,-1 0 0,18 17 15,-19-17-15,20 17 16,-20-17-16,20 0 16,-20 16-16,20-16 15,-20 0 1,2 0-16,16 16 16,-16-16-16,-1 17 0,0-17 15,18 16-15,-18-16 16,18 17-16,-18-17 15,18 0 1,-18 16-16,0-16 16,1 0-16,-1 17 0,0-17 0,1 0 15,-1 16-15,18-16 16,-35 16 0,17-16-16,0 0 0,-17 17 15,18-17-15,16 17 16,-16-17-16,34 16 15,-36-16 1,2 0-16,0 0 16,-2 16-16,2-16 0,-1 17 15,0-17 1,1 0-16,-1 0 16,0 16-16,1-16 15,-2 0-15,2 0 16,0 17-1,-2-17-15,2 0 16,0 17 0,-2-17-16,2 0 15,-1 0-15,0 0 16,1 0-16,-1 16 16,0-16-16,18 16 15,-18-16-15,18 0 16,-18 0-16,0 0 15,1 0-15,-1 0 16,18 0 0,-18 16-16,0-16 0,18 0 15,-18 0-15,1 0 16,-2 0-16,2 0 16,0 17-16,-2-17 15,2 0-15,-18 17 16,18-17-1,-2 0-15,2 0 16,-18 16 0,18-16-16,-2 0 31,2 0 0,-18 17-15,18-17-16,-2 0 15,2 0 1,-1 0-16,0 16 16,1-16-1,-1 0 1,-17 16-16,17-16 0,18 0 16,-35 17-16,35-17 15,-18 0 1,0 0-16,18 0 15,-18 17-15,0-17 16,1 0-16,-1 16 16,0-16-16,1 17 15,-1-17-15,0 0 16,1 0-16,-2 15 0,20-15 16,-20 17-1,20-17-15,-20 0 16,2 17-16,16-17 0,2 0 15,-20 16-15,19-16 16,-18 0-16,35 0 16,-34 0-16,16 17 15,-16-17 1,33 0-16,-33 0 16,16 0-1,-16 16-15,-1-16 0,0 0 0,1 0 16,-1 0-16,18 0 15,-19 0-15,36 16 16,-34-16 0,-1 17-16,0-17 15,18 0 1,-18 0-16,1 0 16,-1 0 15,-17 17-31,17-17 15,17 0 1,-16 0-16,0 0 16,-18-17-16,16 17 15,2 0 1,0 0 31,-2 0-32,2 0-15,0 0 16,-2 0 0,-16 17-1,18-17 48,-1 16-63,0-16 15,1 17 1,-1-17 0,-17 15-16,17-15 15,1 0-15,-1 0 16,0 0 0,-17 17-16,18-17 15,-1 0 1,0 0-16,0 0 15,1 0 1,-18 17 31,-35-17-31,18 0-16</inkml:trace>
  <inkml:trace contextRef="#ctx0" brushRef="#br0" timeOffset="1">11750 11085 0,'-18'-17'0,"36"17"47,34 0-47,-18 17 16,18-17-16,-17 0 0,69-17 15,-52 1 1,-18 16-16,18-16 0,-17 16 16,0-17-16,-1 17 15,-16 0-15,-36 0 16</inkml:trace>
  <inkml:trace contextRef="#ctx0" brushRef="#br0" timeOffset="2">12061 11102 0,'0'16'16,"18"1"-1,-18 15 1,17-15-16,0 16 0,18 33 16,-18-50-16,1 17 15,-1 0-15,0 0 16,1 0-16,-36 0 15,18-17-15,-52 1 16,18 0-16,-18-17 16,0 0-16,17 0 0,-17 0 15,-52 15 1,36 2-16,32 0 16</inkml:trace>
  <inkml:trace contextRef="#ctx0" brushRef="#br0" timeOffset="3">28136 15580 0,'0'17'15,"0"15"1,34 35-16,0-35 16,2 1-16,-2 1 0,52 31 15,-34-31 1,-17-2-16,34 34 16,-34-50-16,-18 17 15,-17-16-15,18 16 0,-18 0 16,-18-17-16,-16-16 15</inkml:trace>
  <inkml:trace contextRef="#ctx0" brushRef="#br0" timeOffset="4">28586 15614 0,'-18'15'15,"1"19"-15,-18-18 0,1 66 16,16-33-16,-16 18 16,-18 64-16,34-81 15,-16 65 1,34-82-16,0 17 16,18-50-16</inkml:trace>
  <inkml:trace contextRef="#ctx0" brushRef="#br0" timeOffset="5">28741 15284 0,'0'0'16,"0"-17"-1,-17 17 1,-1 17 0,1 0-1,17-1-15,0 0 0,0 17 16,17 0-1,-17-16-15,18-1 0,-18 0 16,0 1-16,0 0 16,-18-1-16,1-16 15,0 17-15,0-17 16,-1 16-16,18 0 16,0 1-1,18-1 1,-1 1-16,-17 0 0,34-2 15,-16-15 1,-1 17 0,0-34-1</inkml:trace>
  <inkml:trace contextRef="#ctx0" brushRef="#br0" timeOffset="6">28897 15448 0,'17'17'15,"0"-17"-15,35-17 16,-17 17 0,-18 0-16,1-16 0,-2 16 15</inkml:trace>
  <inkml:trace contextRef="#ctx0" brushRef="#br0" timeOffset="7">29001 15301 0,'0'16'0,"-18"0"16,18 34-16,0-17 15,0 16 1,0-32-16,0 16 0,0-1 15,0-15-15,18-1 16,-1-16-16,-17 17 16,17-17-16,1-17 0</inkml:trace>
  <inkml:trace contextRef="#ctx0" brushRef="#br0" timeOffset="8">29173 15301 0,'0'-17'16,"0"34"-16,18-34 0,-18 34 16,18-1-16,-18 0 15,0 0 1,0 1-16,16 0 0,-16-1 15,0 1-15,0-1 16,0 0 0,0 1-1,-16 0 1,32-17-16,-16 16 16,18 1-1,-1-1-15,-17 0 16,-17-16-1,-1 0-15,-16 0 16,16 17-16,2-17 16,-2 0-1,18 16-15,18-16 16</inkml:trace>
  <inkml:trace contextRef="#ctx0" brushRef="#br0" timeOffset="9">29312 16124 0,'0'0'0,"0"16"15,0 1 1,0-1 0,0 0-16,0 1 0,0-1 15,-35 18-15,35-18 16,-17 0-16,0 1 0,-1-1 16</inkml:trace>
  <inkml:trace contextRef="#ctx0" brushRef="#br0" timeOffset="10">29520 15629 0,'0'0'0,"17"17"16,18 33 0,-1-18-16,1 1 15,16 1-15,-15-2 16,-2 1-16,0 1 0,18-2 16,-34-16-16,-1 1 15,0-17-15,-17 17 0,0-34 16</inkml:trace>
  <inkml:trace contextRef="#ctx0" brushRef="#br0" timeOffset="11">30004 15679 0,'-17'0'15,"0"33"1,-1-17-16,1 34 15,17-18-15,-17 18 0,-1 49 16,18-33 0,0-33-16,0 16 0,0 1 15,35 15-15,-35-48 16,35 16 0,-35-17-16,17-16 15,-17-16-15</inkml:trace>
  <inkml:trace contextRef="#ctx0" brushRef="#br0" timeOffset="12">30281 15333 0,'0'-16'0,"0"32"0,0-48 15,-17 32 1,0 0-16,17 32 15,-18-32-15,18 33 16,18-16-16,-1 16 16,-17-17-16,35 17 15,-35-16 1,16-1 0,-32 1-16,-2-1 15,1 0-15,-18 1 16,18-1-1,17 1 1,0 0-16,35-2 16,-18 2-16,0-17 15,17 17 1,-16-17-16,-18-17 16</inkml:trace>
  <inkml:trace contextRef="#ctx0" brushRef="#br0" timeOffset="13">30419 15498 0,'0'0'0,"18"0"16,0 0-16,33-16 15,-34 16-15,18-17 16,-18 0-16,1 1 15,-18 0 1</inkml:trace>
  <inkml:trace contextRef="#ctx0" brushRef="#br0" timeOffset="14">30506 15383 0,'0'0'0,"0"16"16,0 1-16,0 15 15,-17 18-15,17-17 16,0-17-16,0 17 0,17 16 16,0-32-16,1 0 15,-1-1 1,0-16-16,1 0 0,-18-16 16</inkml:trace>
  <inkml:trace contextRef="#ctx0" brushRef="#br0" timeOffset="15">30696 15383 0,'0'0'16,"17"0"-16,1 0 15,-18 16 1,0 1-16,0-1 15,0 0-15,0 1 0,0 0 16,0-1-16,0 1 16,0-1-16,17 0 15,-17 1-15,17-17 16,-17 16-16,18 1 16,-1-17-16,-17 17 15,0-2-15,-17 2 16,-1 0-1,1-17 1,-18 16 0,18-16-16,0 0 15</inkml:trace>
  <inkml:trace contextRef="#ctx0" brushRef="#br0" timeOffset="16">20730 15317 0,'0'16'15,"35"34"1,-18-1-16,0 1 16,1 65-1,-1-49-15,-17 66 16,0-67-16,-17 17 15,17-48-15,-35-2 16,18-32-16,-1 0 16,1-16-16,0-34 0,-1 17 0,2-81 15,16 47-15,0 2 16,0-18-16,34-81 16,-17 97-16,0 2 15,18 32-15,0 0 0,-18 0 16,52 16-16,-51 34 15,16 33 1,-34-18-16,0 2 0,-17 64 16,0-65-16,-1 0 15,1 0-15,0-16 0,-18 15 16,18-15-16,17-1 16,-18-16-16,36 0 15</inkml:trace>
  <inkml:trace contextRef="#ctx0" brushRef="#br0" timeOffset="17">21128 15349 0,'0'17'16,"0"16"-16,0 66 15,0-33-15,0 16 16,0 0-16,0 0 0,0-15 16,17-18-16,18 33 15,-18-49-15,0-16 16</inkml:trace>
  <inkml:trace contextRef="#ctx0" brushRef="#br0" timeOffset="18">21336 15926 0,'0'0'0,"-18"33"0,1 16 15,17-16-15,17-16 16,17 16 0,-16-33-16,34 0 15,-34-16-15,16-1 0,-34 0 16,18-32-16,-18 33 15,-18-18-15,-34-14 16,18 14 0,-2 34-1</inkml:trace>
  <inkml:trace contextRef="#ctx0" brushRef="#br0" timeOffset="19">21560 15827 0,'0'0'16,"35"-17"-16,-18 17 0,18-15 16,17-2-16,-35 0 15,18 17-15,-18-16 16,0-1-16</inkml:trace>
  <inkml:trace contextRef="#ctx0" brushRef="#br0" timeOffset="20">21664 15531 0,'0'0'0,"0"16"15,0 17-15,18 50 16,-18-18-16,34 34 16,-34-49-16,18-1 15,-1-16-15,0 0 0,18 0 16,-18-17-16,35 1 15,-17 0-15,-1-34 16</inkml:trace>
  <inkml:trace contextRef="#ctx0" brushRef="#br0" timeOffset="21">22634 15432 0,'16'0'0,"20"-16"16,-2 16-16,0-17 0,70 1 16,-52 16-1,18-17-15,16 17 16,-52-17-16,-16 17 15,-1 0-15,-34 0 0,-18 17 16,0-17-16,1 17 16,16-1-16,-16-16 0,0 17 15,-18 15 1,52-15-16,-18 16 0,18-16 16,18 15-16,34 50 15,-35-48-15,18 15 0,-1-16 16,0 17-16,1 15 15,-18-31-15,-17-2 16,0 1-16,-17-16 0,-35 32 16,17-49-16,1 16 15,0 1-15,-18-17 0,17 0 16,-16-17 0,15 17-16,36-33 15,0 17-15,18-17 16</inkml:trace>
  <inkml:trace contextRef="#ctx0" brushRef="#br0" timeOffset="22">23499 15120 0,'0'0'15,"0"-17"-15,-18 17 0,0 0 16,-16 17-1,0-1-15,16 0 16,1 0-16,17 18 16,17-18-1,18 1 1,-18-1-16,1-16 0,-2 16 16,2-16-16,0 17 0,-2 16 15,-16-17 1,-16 0-16,-2 1 15,0-17-15,-16 17 16,17-1-16,0 1 16,17-1-16,17 0 15,0-16 1,1 0-16,16 17 16,-16-17-16,-2 0 15,-16 17 1</inkml:trace>
  <inkml:trace contextRef="#ctx0" brushRef="#br0" timeOffset="23">23619 15284 0,'0'0'0,"18"0"15,-1 0-15,35 0 16,-35-17-16,1 17 16,-1 0-16,-17-16 15</inkml:trace>
  <inkml:trace contextRef="#ctx0" brushRef="#br0" timeOffset="24">23689 15168 0,'0'0'0,"0"17"15,0 0-15,0 32 16,0 1 0,0-18-16,0-16 15,0 18-15,0-18 0,17 1 16,-17-1-16,17-16 15,1 0-15,-1 0 16</inkml:trace>
  <inkml:trace contextRef="#ctx0" brushRef="#br0" timeOffset="25">23879 15136 0,'17'0'31,"-17"16"-31,18 0 16,-18 1-16,0 0 15,0 16 1,17-17-16,-17 0 0,0 1 16,17 0-1,-17-1-15,18 0 16,-18 0-1,17 1-15,-17 0 16,17-1 0,1 1-16,-18-1 15,17 0 1,-34-16 0,-18 17-1,18 0 1,-1-17-16,-16 0 15</inkml:trace>
  <inkml:trace contextRef="#ctx0" brushRef="#br0" timeOffset="26">24589 15778 0,'-18'0'16,"18"-17"-1,-17 17 1,0 17 0,17 15-16,-18-15 0,18 0 15,0 16-15,0-16 16,0 15-16,0-16 0,35 18 16,-18-18-16,35-16 15,-34 0-15,16 0 16,-16-16-16,-2 16 0,-16-17 15,18 0-15,-36 17 16,18-16 0,-16 16-16,16 16 15,0 1-15,0 0 16,16-1 0,20-16-16,-20 0 15,20-16-15,-20-1 16,2 0-16,-18 1 15,0-1 1,-18 2-16,2 15 16,16-17-16,-18 0 15</inkml:trace>
  <inkml:trace contextRef="#ctx0" brushRef="#br0" timeOffset="27">24935 15894 0,'0'0'16,"0"32"-16,0-16 16,0-32-1,0-1 1,16-15 0,2-1-16,0-1 15,-18 19-15,16 15 16,2 0-16,-18 15 15,0 2 1,0 0 0,0 16-16,0-16 15,0-2 1,18-15-16,-2-15 16</inkml:trace>
  <inkml:trace contextRef="#ctx0" brushRef="#br0" timeOffset="28">25142 15942 0,'0'66'16,"0"-132"-16,0 165 0,17-49 0,-17 16 16,0-34-16,0-15 15,0-1-15,0 1 16,0-34-16,-17 17 0,0-33 15,-1-49-15,18 33 16,0-50 0,0 34-16,18-19 15,-1 52-15,0 15 0,1 17 16,16 0-16,1 17 16,-35 0-16,17 32 15,-17-16-15,-17 16 16,0-33-16,-1 1 15,1-17-15,17-17 16</inkml:trace>
  <inkml:trace contextRef="#ctx0" brushRef="#br0" timeOffset="29">25332 15810 0,'-17'17'16,"17"0"-16,0-1 0,0 18 15,17-19 1,-17 2 0,18-17-16,16 0 15,-16-17-15,-1 2 16,-17-2-16,17 0 16,-34 1-16,17-1 15,17 34 32,18-17-47,-18 16 16,17-16-16</inkml:trace>
  <inkml:trace contextRef="#ctx0" brushRef="#br0" timeOffset="30">25522 15810 0,'0'-15'15,"70"-2"1,-18 0 0,0 1-16,-35 16 15,0 0-15,1 0 16,-36-17 0</inkml:trace>
  <inkml:trace contextRef="#ctx0" brushRef="#br0" timeOffset="31">25626 15515 0,'0'49'15,"0"-16"-15,0 66 16,0-67-16,18 67 16,-18-66-16,18-16 15,-18 0-15,16-2 0,19 2 16,-18-34-1</inkml:trace>
  <inkml:trace contextRef="#ctx0" brushRef="#br0" timeOffset="32">25765 15778 0,'0'0'0,"0"32"0,0 2 16,17-18-16,-17 1 15,18 0-15,-1-17 0</inkml:trace>
  <inkml:trace contextRef="#ctx0" brushRef="#br0" timeOffset="33">25748 15844 0,'0'0'15</inkml:trace>
  <inkml:trace contextRef="#ctx0" brushRef="#br0" timeOffset="34">25748 15844 0,'17'0'32,"0"0"-17,1 0-15,16-17 16,-16 17-16,-1 0 0,0-17 15,1 17-15,-1-15 0,-17-2 16,0 0 0,0 1-16,-17 16 0,-1 0 15,1 0 1,0 0-16,-1 16 0,1 1 16,0 0-16,17-2 15,0 2-15,17 0 16,18-17-16,-18 16 15,18-16 1,-18 0-16,0-16 0,0 16 16,-17 16 15,18 1-15,-1 0-1,0-2-15,1-15 16,-1-15-1,18-19-15,-18-16 16,-17 18-16,17-50 16,-34 49-16,0-50 15,-1 34 1,1 0-16,-18-1 0,1 1 16,16 49-16,1 0 15,0 49-15,0-16 16,17 33-16,0 0 15,17 0-15,52 49 16,-34-66-16,51 33 16,-34-65-16,18 16 15,-36-16-15,18-17 0,0 16 16</inkml:trace>
  <inkml:trace contextRef="#ctx0" brushRef="#br0" timeOffset="35">26734 15778 0,'0'-17'0,"0"34"0,0-50 16,0 49-1,-17 50 1,17-16 0,17-18-16,1 18 15,-2-33-15,19 15 16,-18-32-16,1 0 15,-1-16-15,0 16 0,18-50 16,-18 34-16,1-33 16,-18 16-16,0 16 15,0 0 1,0 2-16,0 30 16,0 35-1,0-33 1,16 0-16,-16-2 0,18 18 15,-18-16-15,34 0 16,-16-1-16</inkml:trace>
  <inkml:trace contextRef="#ctx0" brushRef="#br0" timeOffset="36">27114 15810 0,'-34'0'15,"16"0"-15,18 17 16,-16 0 0,32 16-16,2-16 15,16 15-15,-16-16 16,16 1-16,-34 0 16,-16-17-1,-20 16 1,2-16-16,0 0 15,16 0-15,-16-16 16</inkml:trace>
  <inkml:trace contextRef="#ctx0" brushRef="#br0" timeOffset="37">27236 15827 0,'0'17'16,"0"16"-1,17-16-15,0 15 16,-17-16 0,18 1-16,-1 0 0,-17-1 15,17-16-15,1 0 0</inkml:trace>
  <inkml:trace contextRef="#ctx0" brushRef="#br0" timeOffset="38">27305 15679 0,'0'17'0,"17"-17"16</inkml:trace>
  <inkml:trace contextRef="#ctx0" brushRef="#br0" timeOffset="39">27357 15976 0,'0'16'16,"0"-32"-16,0 16 15,17 0-15,-17-34 16,0 18-16,0-16 16,17 15-16,1 17 31,-18 17-31,0-2 15,17-15-15,-17 33 0,0-16 16,17 16 0,1-17-16,-1 1 15,0-17 1,1-17-16,-18 1 16,17-17-1,-17 16-15,17 1 0,-17-1 16,-17 17 15,17 17-15,0-1-16,0 1 15,17-17-15,1 0 16,-2 0 0,2 17 15,-18-1-31,0 0 15,18 34-15,-2-17 16,-16 0-16,18 0 16,0-1-16,-18 1 0,0 17 15,0-17-15,-18 16 16,-16-32-16,16-1 16,-16 0-16,-1-16 15,18 0-15,-18-49 16,35 33-16,0-17 0,0-16 15,17 15-15,1-15 0,50-49 16,-16 64 0,36-15-16,-54 33 15,18-1-15</inkml:trace>
  <inkml:trace contextRef="#ctx0" brushRef="#br0" timeOffset="40">28222 16568 0,'18'0'62,"-2"0"-46,2 0-16,0 0 0,16 16 15,0-16-15,70 17 16,35-17-16,-53 17 16,1-17-16,16 0 0,1 0 15,18 0-15,-2 0 16,19-17-16,138 0 16,-156 1-16,104 16 15,-139 0-15,-16 0 0,16 0 16,-68 0-16</inkml:trace>
  <inkml:trace contextRef="#ctx0" brushRef="#br0" timeOffset="41">21266 6985 0,'0'-17'31,"18"17"110,-18 17-47,0 0-79,0-1-15,0 1 16,0-1-16,0-32 94,0-1-79,0 34 95,17-1-95,-17 0 1,0 34-1,0-33-15,0 48 16,0-31-16,-17 14 0,17 2 16,0 81-16,0-65 15,0 1-15,17-2 16,-17 51-16,0-67 16,0 33-16,0-49 15,0 17-15,17-50 16,-17-17-1,18-33 1,-18 18-16,0-1 16,16-49-16,-16 32 15,18-16 1,-18 17-16,18 16 0,-18 0 16,16 0-16,-16 0 0,18-16 0,-18-17 15,0 33 1,18-17-16,-18 17 15,0 18-15,16 15 16,-16 15 0,0 68-16,18-50 15,-18 65 1,18 1-16,-18-65 16,0-18-16,0 33 15,16-49 1,-16-17-1,18 1 1,-18 0-16,18-17 16,-2-49-16,-16 32 15,18 1-15,-18-1 16,17 18-16,-17-2 0,0-14 16,0 31-16,0 34 31,17 48-31,-17-32 15,0 82-15,-17-33 16,17 1-16,-17 16 0,17 32 16,-18 166-1,2-34-15,16-148 16,-18 34-16,18-100 16,18-32-16,-18-51 15,16-81-15,-16 33 16,0-99-1,0 98-15,0 18 0,0-2 16,18 2-16,-1-17 16,-17 65-16,35-49 15,-35 50-15,17-17 0,18-50 16,-35 51-16,17-1 16,0-33-1,-17 50-15,0-18 0,0 18 16,0 32-1,0 50 1,18-16-16,-18-1 16,0 17-16,0 16 0,0 1 15,0 81 1,0-32-16,0-99 16,0 0-16,17-33 15,-17-17-15,17-15 16,-17-50-16,17 32 15,-17-66 1,0 51-16,0 15 0,0 1 16,0 0-16,18-18 15,-1 51-15,-17 32 16,0 1 0,0 16-16,17 49 15,-17-33-15,0 83 16,0-66-16,0 16 0,0-15 15,0-2-15,0-15 0,0 16 16,18-66 0,16-33-1,1 0-15,-18-17 0,17-15 16,-16 15-16,16-98 16,-16 66-16,-18-67 15,0 84-15,-18-1 0,18 33 16,0 16-16,18 50 31,0 66-31,-18-50 16,0 33-16,16-15 0,-16 15 15,0 0-15,-16 116 16,16-99-16,-18 115 16,0-99-16,18 66 15,0-115-15,0-34 16,18-15-16,-18-66 15,18-1-15,-2-32 0,-16 0 16,18 0-16,-18-83 16,18 82-16,-18 18 0,16 16 15,20-18 1,-36 51-16,16 0 0,2 16 16,-1 0-1,0 16 1,-17 0-16,18 17 0,-18 1 15,0 15-15,0 0 0,17 66 16,-17-49-16,0 17 16,17 81-16,-17-98 15,18-16-15,-18-34 16,17-32-16,-17-1 0,35-82 16,-18 17-16,35-83 15,-35 83-15,-17-1 16,35-65-16,-35 99 15,17-17-15,0 66 16,-17 33 0,0 33-1,-17-16-15,17 48 16,-17-49-16,-1 17 0,1 83 16,0-84-16,-1 17 15,18-15-15,-17-1 0,17-18 16,17 51-1,1-82-15,-1 0 16,0-34-16,18-15 0,0-67 16,-35 49-1,17-16-15,-17 16 0,17-64 16,-17 47-16,34 2 16,-34 48-16,18 17 15,0 17-15,-18-1 16,16 17-16,-16 33 15,0-33-15,0 16 16,-16 0-16,16 1 0,-36 66 16,36-51-1,-16 18-15,-2 49 16,1-18-16,17-81 16,17 1-16,1-51 15,-2-33 1,2 1-16,0-83 15,-18 67-15,0-1 0,0-49 16,16 32 0,2 67-16,-18-18 0,18 34 15,-2-32-15,2 32 16,-36 16 15,2 50-31,-2 0 16,18-16-16,-34 98 15,34-83-15,-18 84 16,18-67-16,0-33 16,0 18-16,18-101 15,-2-48 1,2 16-16,0-66 16,-18 67-1,16-17-15,-16 15 0,18 2 0,-18 15 16,34-33-1,-34 67-15,18-50 16,0 50-16,16-50 16,-34 33-16,17-33 15,-17 50-15,0-17 16,0 17-16,0 32 31,0 17-31,0 0 16,0 0-16,0 66 15,0-50-15,0 0 0,17 1 16,-17 82 0,0-67-16,0 18 0,0 81 15,0-82-15,-17 84 16,17-84-16,0 33 16,0-83-16,0-15 15,17-17 1,-17-49-1,0-1-15,18-65 16,-18 49-16,17-49 16,0 49-16,18-16 15,-18 49-15,1-16 16,-2 32-16,2 1 16,16-33-16,-16 15 15,-1 18-15,0-18 16,-17 19-16,0 30 15,-17 52 1,17-18-16,0 66 16,0-49-1,0 83-15,0-67 16,0 0-16,0 0 0,0-16 16,0 0-16,0 0 15,0-49-15,17-34 16,1-16-16,16-66 15,-16 33-15,-18-16 16,17-66-16,0 65 16,0 34-16,1-1 15,-1 18-15,0-1 0,35 16 16,-34 1-16,-1 16 16,-17 16-16,17 17 15,-17-16-15,0 65 16,-17-33-1,17 1-15,0 16 0,0 0 0,-17 0 16,17-1-16,0 1 16,0 0-16,0 17 15,0-50-15,0-18 0,0 2 16,17-34-16,-17 2 16,17-18-16,-17-1 15,18-15-15,-18-83 16,17 67-16,-17-51 15,0 67-15,0-34 16,0 51 0,0 48-1,0 0 1,0 17-16,0 17 0,0-1 0,0 17 16,-17 66-16,17-50 15,0 0-15,0 67 16,-18-67-16,18-33 0,0 1 15,0-18-15,0 2 0,18-34 16,-18-17 0,34-65-16,-34 16 15,34-49-15,-34 49 16,18 0-16,-18 0 0,0 1 16,18-34-1,-2 82-15,2 0 0,-18 34 16,18 16-1,-18 0-15,0 0 16,0 16-16,-18 50 16,18-49-16,0 81 15,18-65-15,-2 65 16,-16-81-16,18-1 16,0-49-16,-2-15 15,2-19-15,-1 1 16,-17-16-16,17-1 0,1-81 15,-1 81 1,-17-98-16,17 82 16,-17 0-16,18 1 0,-1-1 15,-17 50-15,0 32 32,0 50-17,0-17-15,0 83 16,0-67-16,0 2 0,17 81 15,-17-99-15,0 17 16,18-34-16,-18 2 16,17-34-16,0 0 15,18-49-15,-35-1 16,17 1-16,0-18 0,1 2 16,-1-1-16,0-83 15,-17 84-15,18-51 16,-18 100-16,0 0 0,17 16 15,-17 16-15,0 0 16,17 50-16,-17-16 16,18 49-16,-18-50 15,17 66-15,-17-49 16,17 0-16,-17 0 16,18 66-16,-18-83 15,16 66-15,-16-66 16,36-16-16,-20-33 15,2-16-15,16-1 16,-16-32-16,0 0 0,33-83 16,-34 67-16,1-67 15,-18 66-15,0 16 16,17 18-16,0-1 16,-17 49-16,18 33 15,-18 1-15,0-1 0,0 33 16,0-15-16,0 15 0,17 99 15,-17-82 1,-17 65-16,17-82 16,0 17-16,-18-66 15,18-16-15,18-34 16,-18-32 0,0-50-16,0 50 15,17-17-15,-17-83 16,0 67-16,0-65 15,17 97-15,1 16 16,-18 19-16,17 15 16,0 15-16,0 2 15,1 16-15,-1 16 16,-17-16-16,0 1 16,35 65-16,-35-51 15,17 18-15,18 66 16,-18-66-16,-17 0 0,17-33 15,1 16-15,-1-32 16,0-17-16,1-33 16,16-66-16,-34 50 15,34-116-15,-34 82 16,0 1-16,0-17 16,18-48-16,-18 97 15,0-16-15,0 50 16,0-1-16,0 34 31,0 16-15,-18-1-16,18 18 15,0 81-15,0-48 16,0 15-16,0 117 16,18-100-16,-18 99 15,0-132-15,0 1 0,18-18 16,-18-31-16,0-1 15,16-17-15,-16-32 16,0-34-16,0 1 16,18-18-16,-18 2 0,0-34 0,0 0 15,-18-115 1,18 99-16,0 0 0,-16-99 16,50 66-1,-17 98-15,0 17 0,18 0 16,-35 17-16,17 16 15,-17 16-15,18 1 16,-18 15-16,16 67 16,-16-32-16,0-2 0,0 1 15,0 98-15,0-81 16,0 0-16,0 81 16,0-82-16,0 0 0,0-15 15,0-2-15,0-16 0,18 1 16,-18-33-16,34-34 15,-16 1 1,0-18-16,-2-48 16,19-49-16,-18 48 15,1 1-15,-1-99 16,18 65 0,-18 84-16,0 15 0,18 34 15,0 15 1,-35 1-16,17 17 0,0 49 15,0-33-15,-17-1 16,18 1-16,-18 17 16,17-17-16,-17 81 15,17-97-15,-17-1 0,0-15 16,0-1-16,18-33 16,-18-17-16,34-33 15,-34 1-15,18-16 0,-1-2 16,-17-15-16,17 0 0,1-83 15,-18 83 1,16-1-16,-16 67 16,18 16-16,0 0 15,-18 49 1,0 1-16,0 81 16,0-48-16,0-17 15,0 0-15,0-1 16,0 2-16,0-18 0,0-16 0,16-1 15,2-81 17,-18 16-32,18-16 0,-18-1 15,16-15-15,2-67 16,-18 49-16,18-48 16,-18 81-16,0 17 0,0 1 15,16 64 16,-16 51-31,0-34 16,18 83-16,-18-50 16,0-16-16,0 0 0,0 0 15,0 49 1,0-65-16,0-1 16,0-33-16,0 1 15,17-34-15,18-32 16,-35-1-16,34-81 15,-16 65-15,-18-17 16,17-15-16,-17 15 0,17-32 16,1 99-16,-18 0 15,17 16-15,0 32 16,-17-15-16,0-1 16,0 1-16,0 16 15,0 16-15,18-16 0,-18 16 0,0 67 16,0-51-1,17 67-15,-17-66 16,0 0-16,0-33 0,17 0 16,0-33-16,35-50 15,-34 1 1,-1-1-16,35-98 16,-17 66-16,-1-83 15,-34 83-15,18-66 16,-18 82-16,16 16 15,-16 17-15,0 1 0,0 15 0,0 34 32,0 48-17,0-15-15,0-1 16,0 50-16,-16-33 16,16-16-16,16 65 15,-16-83-15,18 35 16,-18-51-16,0 0 15,18 1-15,-18-1 16,16-32 31,2-33-47,-18-1 16,34-65-16,-34 66 15,18-1-15,-18 17 16,0 17-16,17-1 0,-17 34 15,17 65 1,1-16-16,-1 49 16,0-49-16,1 66 15,-1-83-15,0 116 32,1-148-32,-18-2 0,17-15 15,0-15-15,18-52 16,-1 18-16,1-83 15,0 66-15,-18-16 16,-17 16-16,17 0 0,1 17 16,-1-33-1,0 65-15,-17 34 16,18-1-16,-18 50 16,16-17-16,-16 1 15,0 16-15,18-17 0,-18 66 16,0-49-16,0 49 15,0-48-15,0 15 16,0-50-16,0 18 16,17-50-16,0-17 15,1-48 1,-1 32-16,0-16 0,1-1 16,-18-49-1,17 33-15,-17 1 0,0-51 16,0 66-16,0 1 15,0 33-15,0-1 0,0 50 16,0 33 0,17 0-16,1 82 15,-18-82 1,16 0-16,-16 17 0,0-18 16,0 17-16,0 67 15,0-83-15,0 49 16,0-83-16,0-15 0,18-17 15,16-49 1,-16-1-16,0-15 16,34-84-16,-52 50 15,16 0-15,2 1 0,-18-99 16,18 130-16,-2 2 16,-16 48-16,18 17 15,-18 17 1,0 32-1,17-16-15,-17 82 16,0-49-16,0 66 16,0-66-16,0-1 0,0 84 15,0-67 1,-17 50 0,17-83-16,0-16 0,17-49 15,0-34-15,1-65 16,-1 33-16,0-67 15,-17 51-15,0-67 16,-17 99 0,17-17-16,17 68 15,-17 30-15,0 2 16,18 49 0,-18-16-16,17-1 0,-17 66 15,17-49-15,-17 49 16,0-49-16,0 0 15,18 50-15,-18-68 16,0 35-16,0-67 16,17-16-1,0-32-15,18-67 16,-1 33-16,-34 0 0,35-115 16,-35 99-16,0 0 15,0-67-15,17 100 16,-17-1-1,0 67 1,0 48-16,0-15 16,0-1-16,0 67 15,0-51-15,0 18 0,18 48 16,-18-65-16,0 33 16,0-49-1,17-1-15,0-33 16,1-16-16,-18-16 15,16 0-15,2-51 16,-18 19-16,18-2 16,-2 1-16,-16-67 15,18 67-15,-18-17 16,18 33-16,-18 0 0,16 0 16,2 33-16,-18 17 15,0 16-15,18 49 16,-18-33-16,16 1 0,2 81 15,0-81 1,-2 65-16,2-82 16,-1 17-16,0-17 0,1-18 15,16 19-15,-16-34 16,34-34 0,-35 2-16,17-67 15,-16 33-15,16 0 0,-16-16 16,-1-116-16,0 116 15,1-50 1,-18 116-16,17 16 16,-17 33-16,0 49 15,0-32-15,17 81 16,-17-65-16,18 49 16,-2-48-16,-16-2 0,0 17 15,0-15-15,0-2 16,-16 1-16,16 33 15,0-66-15,0-16 16,16-34-16,-16-16 0,36-83 16,-36 51-16,16-100 15,-16 99-15,0-82 16,18 99 0,0-1-16,-18 34 15,16 16-15,-16 16 16,0 1-16,0 16 15,0-1-15,-16 51 16,16-33-16,0 65 16,0-49-16,0-1 15,0 99 1,0-130-16,0 31 16,16-48-16,2-34 15,16-32 1,-16-1-16,0 2 0,16-85 15,-17 51-15,0-65 16,1 64-16,16-65 16,-34 115-16,18 17 15,-18 32 1,17 66 0,-17-16-16,17 66 15,-17-50-15,0 66 16,0-66-16,0 50 15,0-83-15,0-15 0,0-18 16,0 1-16,0-34 16,18-16-16,-1-49 15,0 33-15,-17-18 16,17-15-16,1 17 0,-18-100 16,17 82-16,0-48 15,-17 98 1,0 16-16,17 34 0,-17 16 15,18 66-15,-18-50 16,17 1-16,-17-2 0,17 35 16,-17-33-16,18 65 15,-18-49-15,0 32 16,0-49 0,0 1-16,0-16 0,0-19 15,17-15-15,17-49 16,-16 16-16,16-83 15,-16 34 1,-1 0-16,0-82 16,-17 65-16,18 17 0,-18 16 15,0 16-15,17 34 0,0 16 16,-17 16-16,0 1 16,0 32-1,0-16-15,18 16 0,-18 66 16,0-48-16,0 15 15,17 66-15,-17-83 16,0 2-16,0 32 16,0-67-16,17 1 0,-17-16 15,18-17-15,-18-33 16,16 1 0,2-84-16,-18 49 15,18-15-15,-2-82 16,-16 65-16,0-65 15,18 98-15,-18 0 16,18 66-16,-2 16 16,-16 50-1,18-33-15,-18 66 16,0-50-16,18 1 0,-18 65 16,0-49-1,0-17-15,0 17 0,0 0 16,0 33-16,16-66 15,2-16-15,-18-34 16,17 0-16,0-16 0,35-66 16,-34 34-1,-1-100-15,0 83 0,-17-17 16,18-66 0,-18 99-16,17 33 0,-17 1 15,0 48 1,0 0-16,0 34 0,0 65 15,17-49-15,-17-1 16,17 84-16,-17-83 16,18 81-16,-18-80 15,0-18-15,17 1 0,-17-18 16,0 18-16,17-50 16,1-33-1,-1 1 1,18-84-16,-18 34 15,0-17-15,1 17 0,-1-1 16,-17 17-16,17-33 16,-17 83-16,18 16 0,-2 0 15,-16 16 1,18 34-16,-18-18 16,0 35-16,0-18 15,0 66-15,0-32 16,0-18-16,-18 51 15,36-66-15,-18-35 16,0 2-16,18-17 0,-2-17 16,2-15-16,0-1 15,-2-16-15,20-67 16,-20 50-16,19-82 16,-18 82-16,18-66 15,-18 99-15,1 17 16,-1 32-16,0 34 15,1 65-15,-1-49 16,0-1-16,-17 2 0,35 32 16,-18-67-16,0 35 15,1-52 1,-1-15-16,0-15 16,1-19-16,16-31 15,-16 15-15,-1 1 0,18-33 16,-19 32-1,-16 17-15,18 0 16,0 33-16,-2 17 16,-16-1-16,0 0 0,18 34 15,-18-33-15,0 15 16,18 18-16,-18-34 16,0 34-1,0-34-15,16-16 0,2-16 16,34-18-1,-35 2-15,0 15 0,1-16 16,-1 1-16,0-1 16,-17 16-16,18 17 15,-1 0 1,0 33-16,1-16 16,-2 15-16,2-15 15,-1-1-15,0-16 0,-17 17 16,18-1-16,-1 17 15,0-16 1,1-17-16,-1 0 16</inkml:trace>
  <inkml:trace contextRef="#ctx0" brushRef="#br0" timeOffset="42">28983 10378 0,'18'0'16,"-1"0"-16,34 0 15,1 0-15,0-17 16,18 17-16,86-17 16,-87 1-16,17 16 15,-34-17-15,0 17 0,-18-17 16,2 17-16,-54 0 16,-34 0-1,18 0-15,-53 17 16,52 0-16,-17-1 15,35 1-15,0 15 16,17-15-16,17 16 16,0 0-16,35 33 15,-17-17-15,-18-16 16,35 49-16,-34-48 16,-1 48-1,-17-49-15,0-1 0,-35 18 16,1-34-16,-18 1 15,17-17-15,-34 0 16,34 0-16,1-17 16,-1 17-16,0-16 15,18 16-15,17-16 16,17 16-16,1-17 16</inkml:trace>
  <inkml:trace contextRef="#ctx0" brushRef="#br0" timeOffset="43">30160 9982 0,'0'-33'16,"0"66"-16,-17-83 0,-1 34 15,1 0 1,0 16-16,-18 0 15,18 0-15,-18 16 0,18 0 0,0 1 16,-1 16-16,18-1 16,35 2-16,0-18 15,16 17 1,-33 0-16,16-16 0,18 16 16,-34-17-16,-1 0 15,-17 1-15,0-1 16,-17 1-16,-18 15 15,0-15-15,1-17 0,16 17 16,1-17-16,-17 0 16,34 16-1,34 1 1,-17 0 0,18-2-1,-35 2-15,17-17 0,-17 16 16,0 1-16,0 0 0,-17-1 15,17 0 1,0 1-16,17-17 16,1 0-1,-1 0-15,0-17 16</inkml:trace>
  <inkml:trace contextRef="#ctx0" brushRef="#br0" timeOffset="44">30315 10245 0,'18'0'0,"16"0"15,-16 0-15,34-16 16,-18 16-16,1 0 15,0-17-15,-1 17 16,-16-16-16,-18 0 16</inkml:trace>
  <inkml:trace contextRef="#ctx0" brushRef="#br0" timeOffset="45">30455 10014 0,'-18'34'16,"18"-18"-16,0 17 15,0 33-15,0-33 16,0 0-16,0 32 16,18-31-16,16 16 15,-17-35-15,35 18 16,-35-33-16,18 17 15,-35-34-15,17 17 16</inkml:trace>
  <inkml:trace contextRef="#ctx0" brushRef="#br0" timeOffset="46">30765 10014 0,'35'0'0,"-70"0"0,87 0 15,-17-15-15,-18 15 16,18 15-16,-35 2 15,0 0 1,-17-17-16,17 16 16,-18 1-16,1-1 0,0 0 15,17 1-15,0 0 16,0-1-16,0 1 16,17-1-16,-17 0 15,0 1-15,0-1 0,17 1 16,-17 0-1,18-2-15,-18 2 16,0 0-16,17 16 16,0-16-1,0-2 1,-17 2-16,18-1 16,-18 1-16,-18-17 15,1 17 1,0-17-16,0 0 15,-1 0 1,1 0 0</inkml:trace>
  <inkml:trace contextRef="#ctx0" brushRef="#br0" timeOffset="47">24485 6705 0,'0'-17'16,"0"34"-1,34 16 1,1-16-16,52 49 16,-53-33-16,18-1 15,0 18-15,0-18 0,34 35 16,-52-35-16,36 18 15,-36-33-15,1 15 16,-18-32-16,-17-17 16,0 2-1</inkml:trace>
  <inkml:trace contextRef="#ctx0" brushRef="#br0" timeOffset="48">25003 6656 0,'0'0'0,"-16"16"0,-2 0 15,0 18-15,-33 65 16,16-51-16,1 2 0,-18 49 16,34-50-1,2-16-15,-2 1 0,18-2 16,0-15-16,0-1 15</inkml:trace>
  <inkml:trace contextRef="#ctx0" brushRef="#br0" timeOffset="49">25298 6343 0,'0'-17'16,"0"34"-16,-17-34 0,17 1 16,-18 16-16,1 0 15,17 16 17,0 1-17,0 0-15,17-1 0,-17 0 16,18 1-16,-18-1 15,0 1-15,0-1 0,0 17 16,-18-33-16,18 16 16,-17 1-16,0-17 15,-1 17 1,1-17-16,17 16 16,0 1-16,17-17 15,1 16-15,-1-16 16,0 0-16,18 0 15,-18 0-15,-17 16 32,-17-16-17</inkml:trace>
  <inkml:trace contextRef="#ctx0" brushRef="#br0" timeOffset="50">25471 6360 0,'0'16'32,"0"17"-17,17-17-15,-17 17 16,0-16-16,0 15 15,0-15-15,0 0 16</inkml:trace>
  <inkml:trace contextRef="#ctx0" brushRef="#br0" timeOffset="51">25558 6310 0,'16'-17'16,"2"17"-1,-18 17 1,0 16 0,0-16-16,0-1 15,0 0-15,-18 17 16,18-16-16,0-1 15,18 1 1,-18-1-16,18 0 16,-2 1-16,-16 0 15,-16-17 17,-2 0-17,0 16-15,2-16 0</inkml:trace>
  <inkml:trace contextRef="#ctx0" brushRef="#br0" timeOffset="52">25904 6936 0,'-35'49'15,"18"-32"-15,-35 32 16,34-16-16,-16 17 16,16-35-16,1 2 15,17 16-15,-17-33 0</inkml:trace>
  <inkml:trace contextRef="#ctx0" brushRef="#br0" timeOffset="53">26059 6557 0,'18'0'16,"-18"17"0,34-1-16,-16 0 15,34 34-15,-36-34 16,20 0-16,-20 1 0,2 0 16,16-17-16,1 16 15,0-16-15,-18-16 16</inkml:trace>
  <inkml:trace contextRef="#ctx0" brushRef="#br0" timeOffset="54">26440 6590 0,'-17'16'16,"-1"18"0,1-2-16,0 34 15,-1-33-15,18 65 16,0-48-16,0-16 0,0 48 15,18-50 1,-18-15-16,34 33 16,-34-35-16,18 2 15,-1-17-15</inkml:trace>
  <inkml:trace contextRef="#ctx0" brushRef="#br0" timeOffset="55">26700 6244 0,'0'0'16,"-18"17"-16,18-1 16,0 0-1,18 1-15,-18-1 16,0 1-16,17 0 0,-17-1 16,17 17-1,-17-17-15,0 1 16,0-1-16,0 1 15,0-1-15,0 0 16,-17 1 0,17 0-1,0-1 1,0 17-16,0-17 16,17 1-16,-17 0 15,18-17 1</inkml:trace>
  <inkml:trace contextRef="#ctx0" brushRef="#br0" timeOffset="56">26855 6425 0,'17'0'16,"1"0"-16,-1 0 15,0 0-15,1 0 16</inkml:trace>
  <inkml:trace contextRef="#ctx0" brushRef="#br0" timeOffset="57">26855 6425 0,'0'-16'32,"0"32"30,17 17-46,-17-16-16,0-1 15,18 0-15,-1 34 16,-17-33-16,17 15 16,1-15-16,-18 0 15,0-34 16</inkml:trace>
  <inkml:trace contextRef="#ctx0" brushRef="#br0" timeOffset="58">27046 6277 0,'0'0'0,"16"0"16,2 0 0,0-16-16,-2 16 15,2 0-15,-18 16 0,0 0 16,0 1-1,-18 16 1,2 0-16,16-17 0,0 1 0,0-1 16,0 17-1,0-16-15,16-17 0,2 16 16,0 0 0,-2-16-16,2 0 15,-18 17-15,17 0 16,-17-1-1,0 1-15,17-1 16,-17 0-16,0 1 16,-17 0-16,0-1 15,-1-16 17,18 16-1,-16-16-31</inkml:trace>
  <inkml:trace contextRef="#ctx0" brushRef="#br0" timeOffset="59">24761 8039 0,'18'16'47,"0"1"-47,-2 0 0,19 15 16,0-15-16,-1 33 15,0-18-15,18 1 0,-16 0 16,15 0-16,-16 0 0,34 16 16,-52-16-16,1 0 15,-18-17 1</inkml:trace>
  <inkml:trace contextRef="#ctx0" brushRef="#br0" timeOffset="60">25159 8006 0,'0'0'0,"-34"33"16,16-17-16,-16 18 0,0 15 16,16 1-16,-16-2 15,-2 68-15,20-67 16,-2 1-16,18-1 15,0-16-15,0 0 0,0-17 16,18-16-16</inkml:trace>
  <inkml:trace contextRef="#ctx0" brushRef="#br0" timeOffset="61">25436 7726 0,'-17'0'15,"34"0"-15,-34-16 0,0 16 16,-1 0 0,18 16 15,0 17-16,0-16-15,0-1 0,18 1 0,-1-1 16,-17 0 0,0 1-1,0-1-15,-35 17 16,18 0-16,0 0 16,17-16-16,-18-1 15,36 17 1,-1-17-16,0 1 0,1-17 15,-1 0-15,0 17 16</inkml:trace>
  <inkml:trace contextRef="#ctx0" brushRef="#br0" timeOffset="62">25574 7874 0,'0'0'0,"18"0"16,16 0-1,-16 0-15,16 0 16,-16 0-16,-1 0 16,0 0-16,-34 0 31,0 0-16,-1 0-15,2 0 16,32 0 0,2-16-1,-1 16 1</inkml:trace>
  <inkml:trace contextRef="#ctx0" brushRef="#br0" timeOffset="63">25678 7858 0,'0'0'0,"0"16"94,18 1-79,-18-1-15,0 0 16,17-16-16,-17 17 15,-17 0-15,-1-1 16,2 1 0,-2-17-16,0 0 0,18 16 15,18-16 17,16 0-32,-16 16 15,-1-16-15,0 0 16,1 17-16</inkml:trace>
  <inkml:trace contextRef="#ctx0" brushRef="#br0" timeOffset="64">25817 7792 0,'17'0'16,"18"0"-1,-35 17 1,17-1-16,-17 0 16,0 17-1,0-16-15,-17 15 16,17-15-16,0 0 15,0-1-15,0 17 16,0-17 0,17-16-1,-34 0 1,0 0 0,-1 17-1,1-1 1</inkml:trace>
  <inkml:trace contextRef="#ctx0" brushRef="#br0" timeOffset="65">26163 8302 0,'-18'33'15,"36"-66"-15,-52 83 0,-1-17 16,18-33-16,-35 33 16,34-17-16,-16 1 15,34-1-15,-18-16 0</inkml:trace>
  <inkml:trace contextRef="#ctx0" brushRef="#br0" timeOffset="66">26301 8055 0,'18'0'16,"16"34"-1,-16-2-15,16-15 16,1 16-16,0-1 0,-1-15 15,1 16-15,-18-16 16,35-1-16,-35 0 16,1-16-16,-18 17 15</inkml:trace>
  <inkml:trace contextRef="#ctx0" brushRef="#br0" timeOffset="67">26768 8089 0,'-34'15'16,"68"-30"-16,-85 47 0,34-15 0,-18 48 15,18-32 1,-1 50-16,18-33 16,-17-1-16,17-16 0,17 16 15,1 1-15,-1-18 16,0-15-16,1-17 15,-1 16-15</inkml:trace>
  <inkml:trace contextRef="#ctx0" brushRef="#br0" timeOffset="68">27010 7611 0,'-16'-16'16,"32"32"-16,-50-32 0,16 16 15,2 16 1,16 16-16,0-15 16,0 16-16,0-16 0,16 15 15,2-15-15,16 0 16,-34-1-16,0 1 15,0-1 1,0 0 0,-16 1-16,16-1 15,0 1-15,-18-1 16,18 0 0,0 1-1,18 0-15,-2-17 16,2 16-1,0-16 1</inkml:trace>
  <inkml:trace contextRef="#ctx0" brushRef="#br0" timeOffset="69">27132 7776 0,'18'0'0,"-2"0"16,2 0 0,-1 0-16,0 0 15,1 0 1,-1 0-16,0 0 15,1 0 1,-18-17 0,-18 17-1</inkml:trace>
  <inkml:trace contextRef="#ctx0" brushRef="#br0" timeOffset="70">27166 7809 0,'18'-17'32,"-1"17"-17,0 0 1,1 0-16,-1 0 16,0 0-16,1 17 0,-1-1 15,-17 0 1,-17 17-16,-1-16 15,-16-1 1,34 0-16,-35 1 16,35 0-16,17-17 31,1 16-31,-1-16 16,18 0-16,-18 0 15,0 0-15</inkml:trace>
  <inkml:trace contextRef="#ctx0" brushRef="#br0" timeOffset="71">27409 7660 0,'0'0'0,"34"0"0,1-17 16,17 17-16,-35 0 15,1 17-15,-2-17 0,-16 17 16,-16 16 0,16-17-16,-18 0 15,1 1-15,0 0 16,-1-1-16,18 1 0,0-1 15,0 0-15,0 17 16,18-33-16,-1 17 16,0-1-1,1-16-15,-18 16 0,16 1 16,-16 0-16,18-17 16,-18 16-16,0 1 0,0-1 15,0 0-15,0 1 16,-18-1-1,2-16 1,-19 17 0,18 0-16,-18-2 15,18-15 1</inkml:trace>
  <inkml:trace contextRef="#ctx0" brushRef="#br0" timeOffset="72">27685 8154 0,'0'0'15,"-16"0"-15,-2 0 16,0-16-16</inkml:trace>
  <inkml:trace contextRef="#ctx0" brushRef="#br0" timeOffset="73">26025 8895 0,'0'0'0,"17"0"16,0 0-16,-17 17 16</inkml:trace>
  <inkml:trace contextRef="#ctx0" brushRef="#br0" timeOffset="74">26111 9158 0,'18'0'16,"-36"0"-16,52 0 15</inkml:trace>
  <inkml:trace contextRef="#ctx0" brushRef="#br0" timeOffset="75">26145 9438 0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5123" name="Rectangle 3"/>
          <p:cNvSpPr>
            <a:spLocks noGrp="1" noChangeArrowheads="1"/>
          </p:cNvSpPr>
          <p:nvPr>
            <p:ph type="dt" idx="1"/>
          </p:nvPr>
        </p:nvSpPr>
        <p:spPr bwMode="auto">
          <a:xfrm>
            <a:off x="5438458"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60120" y="3474720"/>
            <a:ext cx="7680960" cy="32918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5438458" y="6948171"/>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TĂNG TỐC QUÁ TRÌNH HUẤN LUYỆN</a:t>
            </a:r>
          </a:p>
        </p:txBody>
      </p:sp>
      <p:sp>
        <p:nvSpPr>
          <p:cNvPr id="4" name="Slide Number Placeholder 3"/>
          <p:cNvSpPr>
            <a:spLocks noGrp="1"/>
          </p:cNvSpPr>
          <p:nvPr>
            <p:ph type="sldNum" sz="quarter" idx="10"/>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160613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rgbClr val="0066FF"/>
                </a:solidFill>
              </a:rPr>
              <a:t>nhưng</a:t>
            </a:r>
            <a:r>
              <a:rPr lang="en-US" sz="1200" dirty="0">
                <a:solidFill>
                  <a:srgbClr val="0066FF"/>
                </a:solidFill>
              </a:rPr>
              <a:t> </a:t>
            </a:r>
            <a:r>
              <a:rPr lang="en-US" sz="1200" dirty="0" err="1">
                <a:solidFill>
                  <a:srgbClr val="0066FF"/>
                </a:solidFill>
              </a:rPr>
              <a:t>không</a:t>
            </a:r>
            <a:r>
              <a:rPr lang="en-US" sz="1200" dirty="0">
                <a:solidFill>
                  <a:srgbClr val="0066FF"/>
                </a:solidFill>
              </a:rPr>
              <a:t> </a:t>
            </a:r>
            <a:r>
              <a:rPr lang="en-US" sz="1200" dirty="0" err="1">
                <a:solidFill>
                  <a:srgbClr val="0066FF"/>
                </a:solidFill>
              </a:rPr>
              <a:t>thay</a:t>
            </a:r>
            <a:r>
              <a:rPr lang="en-US" sz="1200" dirty="0">
                <a:solidFill>
                  <a:srgbClr val="0066FF"/>
                </a:solidFill>
              </a:rPr>
              <a:t> </a:t>
            </a:r>
            <a:r>
              <a:rPr lang="en-US" sz="1200" dirty="0" err="1">
                <a:solidFill>
                  <a:srgbClr val="0066FF"/>
                </a:solidFill>
              </a:rPr>
              <a:t>đổi</a:t>
            </a:r>
            <a:r>
              <a:rPr lang="en-US" sz="1200" dirty="0">
                <a:solidFill>
                  <a:srgbClr val="0066FF"/>
                </a:solidFill>
              </a:rPr>
              <a:t> </a:t>
            </a:r>
            <a:r>
              <a:rPr lang="en-US" sz="1200" dirty="0" err="1">
                <a:solidFill>
                  <a:srgbClr val="0066FF"/>
                </a:solidFill>
              </a:rPr>
              <a:t>tốc</a:t>
            </a:r>
            <a:r>
              <a:rPr lang="en-US" sz="1200" dirty="0">
                <a:solidFill>
                  <a:srgbClr val="0066FF"/>
                </a:solidFill>
              </a:rPr>
              <a:t> </a:t>
            </a:r>
            <a:r>
              <a:rPr lang="en-US" sz="1200" dirty="0" err="1">
                <a:solidFill>
                  <a:srgbClr val="0066FF"/>
                </a:solidFill>
              </a:rPr>
              <a:t>độ</a:t>
            </a:r>
            <a:r>
              <a:rPr lang="en-US" sz="1200" dirty="0">
                <a:solidFill>
                  <a:srgbClr val="0066FF"/>
                </a:solidFill>
              </a:rPr>
              <a:t> </a:t>
            </a:r>
            <a:r>
              <a:rPr lang="en-US" sz="1200" dirty="0" err="1">
                <a:solidFill>
                  <a:srgbClr val="0066FF"/>
                </a:solidFill>
              </a:rPr>
              <a:t>học</a:t>
            </a:r>
            <a:endParaRPr lang="en-US" dirty="0"/>
          </a:p>
        </p:txBody>
      </p:sp>
      <p:sp>
        <p:nvSpPr>
          <p:cNvPr id="4" name="Slide Number Placeholder 3"/>
          <p:cNvSpPr>
            <a:spLocks noGrp="1"/>
          </p:cNvSpPr>
          <p:nvPr>
            <p:ph type="sldNum" sz="quarter" idx="5"/>
          </p:nvPr>
        </p:nvSpPr>
        <p:spPr/>
        <p:txBody>
          <a:bodyPr/>
          <a:lstStyle/>
          <a:p>
            <a:pPr>
              <a:defRPr/>
            </a:pPr>
            <a:fld id="{95859DDC-9015-4B39-98F8-9F9A698DFEA6}" type="slidenum">
              <a:rPr lang="en-US" smtClean="0"/>
              <a:pPr>
                <a:defRPr/>
              </a:pPr>
              <a:t>46</a:t>
            </a:fld>
            <a:endParaRPr lang="en-US"/>
          </a:p>
        </p:txBody>
      </p:sp>
    </p:spTree>
    <p:extLst>
      <p:ext uri="{BB962C8B-B14F-4D97-AF65-F5344CB8AC3E}">
        <p14:creationId xmlns:p14="http://schemas.microsoft.com/office/powerpoint/2010/main" val="736906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6228A5-DE51-45EB-A51E-AC7C60465EA1}" type="datetime1">
              <a:rPr lang="en-US" smtClean="0"/>
              <a:t>9/7/21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0561574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5FA6EDE-9D0A-48DF-8DB7-E6E7C6725AE9}" type="datetime1">
              <a:rPr lang="en-US" smtClean="0"/>
              <a:t>9/7/21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7690330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735CB54-6AB1-4B04-9998-2469A6BA0B58}" type="datetime1">
              <a:rPr lang="en-US" smtClean="0"/>
              <a:t>9/7/21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9918823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D9D2B26-C4DE-45F6-A82F-4DCF9E9E95FB}" type="datetime1">
              <a:rPr lang="en-US" smtClean="0"/>
              <a:t>9/7/21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8534802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F7459F9-7608-4E7E-AF0C-31D775524873}" type="datetime1">
              <a:rPr lang="en-US" smtClean="0"/>
              <a:t>9/7/21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7655369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3"/>
          </p:nvPr>
        </p:nvSpPr>
        <p:spPr>
          <a:xfrm>
            <a:off x="609600" y="5105401"/>
            <a:ext cx="10972800" cy="990599"/>
          </a:xfrm>
        </p:spPr>
        <p:txBody>
          <a:bodyPr/>
          <a:lstStyle>
            <a:lvl1pPr>
              <a:buFont typeface="Arial" pitchFamily="34" charset="0"/>
              <a:buChar cha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9/7/21</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4957049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10B3D5E-27DF-4C36-B508-84F53F5E9CA0}" type="datetime1">
              <a:rPr lang="en-US" smtClean="0"/>
              <a:t>9/7/21</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7012718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0D93FF4-33B5-438C-8DD9-E29AB6BB8043}" type="datetime1">
              <a:rPr lang="en-US" smtClean="0"/>
              <a:t>9/7/21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56259912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0E5A6EA-EB31-4A91-90CD-BB8F6438FCF1}" type="datetime1">
              <a:rPr lang="en-US" smtClean="0"/>
              <a:t>9/7/21</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213228791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4F9C9E2-06BB-41C5-A984-A694C29A16A3}" type="datetime1">
              <a:rPr lang="en-US" smtClean="0"/>
              <a:t>9/7/21</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41127196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3CC2845-9148-4B5B-9562-D246E4219F47}" type="datetime1">
              <a:rPr lang="en-US" smtClean="0"/>
              <a:t>9/7/21</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156685482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A4F83F0-61E2-46D0-B6E3-3CB47DF90001}" type="datetime1">
              <a:rPr lang="en-US" smtClean="0"/>
              <a:t>9/7/21</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r>
              <a:rPr lang="en-US"/>
              <a:t>Trang</a:t>
            </a:r>
          </a:p>
        </p:txBody>
      </p:sp>
    </p:spTree>
    <p:extLst>
      <p:ext uri="{BB962C8B-B14F-4D97-AF65-F5344CB8AC3E}">
        <p14:creationId xmlns:p14="http://schemas.microsoft.com/office/powerpoint/2010/main" val="32700072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0" y="6248400"/>
            <a:ext cx="12192000" cy="253916"/>
          </a:xfrm>
          <a:prstGeom prst="rect">
            <a:avLst/>
          </a:prstGeom>
          <a:noFill/>
        </p:spPr>
        <p:txBody>
          <a:bodyPr wrap="square" rtlCol="0">
            <a:spAutoFit/>
          </a:bodyPr>
          <a:lstStyle/>
          <a:p>
            <a:pPr algn="ctr"/>
            <a:r>
              <a:rPr lang="en-US" sz="1050" b="1">
                <a:solidFill>
                  <a:schemeClr val="bg1"/>
                </a:solidFill>
              </a:rPr>
              <a:t>TRƯỜNG</a:t>
            </a:r>
            <a:r>
              <a:rPr lang="en-US" sz="1050" b="1" baseline="0">
                <a:solidFill>
                  <a:schemeClr val="bg1"/>
                </a:solidFill>
              </a:rPr>
              <a:t> ĐẠI HỌC CÔNG NGHỆ THÔNG TIN, </a:t>
            </a:r>
            <a:r>
              <a:rPr lang="en-US" sz="1050" b="1">
                <a:solidFill>
                  <a:schemeClr val="bg1"/>
                </a:solidFill>
              </a:rPr>
              <a:t>KHU</a:t>
            </a:r>
            <a:r>
              <a:rPr lang="en-US" sz="1050" b="1" baseline="0">
                <a:solidFill>
                  <a:schemeClr val="bg1"/>
                </a:solidFill>
              </a:rPr>
              <a:t> PHỐ 6, PHƯỜNG LINH TRUNG, QUẬN THỦ ĐỨC, TP. HỒ CHÍ MINH</a:t>
            </a:r>
            <a:endParaRPr lang="en-US" sz="1050" b="1">
              <a:solidFill>
                <a:schemeClr val="bg1"/>
              </a:solidFill>
            </a:endParaRPr>
          </a:p>
        </p:txBody>
      </p:sp>
      <p:sp>
        <p:nvSpPr>
          <p:cNvPr id="8" name="TextBox 7"/>
          <p:cNvSpPr txBox="1"/>
          <p:nvPr userDrawn="1"/>
        </p:nvSpPr>
        <p:spPr>
          <a:xfrm>
            <a:off x="1422400" y="6520190"/>
            <a:ext cx="9347200" cy="261610"/>
          </a:xfrm>
          <a:prstGeom prst="rect">
            <a:avLst/>
          </a:prstGeom>
          <a:noFill/>
        </p:spPr>
        <p:txBody>
          <a:bodyPr wrap="square" rtlCol="0">
            <a:spAutoFit/>
          </a:bodyPr>
          <a:lstStyle/>
          <a:p>
            <a:pPr algn="ctr"/>
            <a:r>
              <a:rPr lang="de-DE" sz="1100" b="1">
                <a:solidFill>
                  <a:schemeClr val="bg1"/>
                </a:solidFill>
              </a:rPr>
              <a:t>[T] 028 3725 2002 101     |     [F] 028 3725 2148     |</a:t>
            </a:r>
            <a:r>
              <a:rPr lang="de-DE" sz="1100" b="1" baseline="0">
                <a:solidFill>
                  <a:schemeClr val="bg1"/>
                </a:solidFill>
              </a:rPr>
              <a:t>    </a:t>
            </a:r>
            <a:r>
              <a:rPr lang="de-DE" sz="1100" b="1">
                <a:solidFill>
                  <a:schemeClr val="bg1"/>
                </a:solidFill>
              </a:rPr>
              <a:t> [W] www.uit.edu.vn     |     [E] info@uit.edu.vn</a:t>
            </a:r>
            <a:endParaRPr lang="en-US" sz="1100" b="1">
              <a:solidFill>
                <a:schemeClr val="bg1"/>
              </a:solidFill>
            </a:endParaRPr>
          </a:p>
        </p:txBody>
      </p:sp>
      <p:sp>
        <p:nvSpPr>
          <p:cNvPr id="9" name="TextBox 8"/>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algn="ctr" rtl="0" eaLnBrk="0" fontAlgn="base" hangingPunct="0">
        <a:spcBef>
          <a:spcPct val="0"/>
        </a:spcBef>
        <a:spcAft>
          <a:spcPct val="0"/>
        </a:spcAft>
        <a:defRPr sz="4400" b="1">
          <a:solidFill>
            <a:srgbClr val="FF000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rgbClr val="0066FF"/>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0" fontAlgn="base" hangingPunct="0">
        <a:spcBef>
          <a:spcPct val="20000"/>
        </a:spcBef>
        <a:spcAft>
          <a:spcPct val="0"/>
        </a:spcAft>
        <a:buChar char="•"/>
        <a:defRPr sz="2400">
          <a:solidFill>
            <a:srgbClr val="0066FF"/>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png"/><Relationship Id="rId12" Type="http://schemas.openxmlformats.org/officeDocument/2006/relationships/image" Target="../media/image15.png"/><Relationship Id="rId1"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00.png"/><Relationship Id="rId9" Type="http://schemas.openxmlformats.org/officeDocument/2006/relationships/image" Target="../media/image90.png"/></Relationships>
</file>

<file path=ppt/slides/_rels/slide17.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19.png"/><Relationship Id="rId21" Type="http://schemas.openxmlformats.org/officeDocument/2006/relationships/image" Target="../media/image23.png"/><Relationship Id="rId12" Type="http://schemas.openxmlformats.org/officeDocument/2006/relationships/image" Target="../media/image310.png"/><Relationship Id="rId17" Type="http://schemas.openxmlformats.org/officeDocument/2006/relationships/image" Target="../media/image18.png"/><Relationship Id="rId25" Type="http://schemas.openxmlformats.org/officeDocument/2006/relationships/image" Target="../media/image27.png"/><Relationship Id="rId16" Type="http://schemas.openxmlformats.org/officeDocument/2006/relationships/image" Target="../media/image17.png"/><Relationship Id="rId20"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210.png"/><Relationship Id="rId24" Type="http://schemas.openxmlformats.org/officeDocument/2006/relationships/image" Target="../media/image26.png"/><Relationship Id="rId15" Type="http://schemas.openxmlformats.org/officeDocument/2006/relationships/image" Target="../media/image16.png"/><Relationship Id="rId23" Type="http://schemas.openxmlformats.org/officeDocument/2006/relationships/image" Target="../media/image25.png"/><Relationship Id="rId19" Type="http://schemas.openxmlformats.org/officeDocument/2006/relationships/image" Target="../media/image21.png"/><Relationship Id="rId14" Type="http://schemas.openxmlformats.org/officeDocument/2006/relationships/image" Target="../media/image51.png"/><Relationship Id="rId22"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pn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1.png"/><Relationship Id="rId7" Type="http://schemas.openxmlformats.org/officeDocument/2006/relationships/image" Target="../media/image10.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211.png"/></Relationships>
</file>

<file path=ppt/slides/_rels/slide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60.png"/><Relationship Id="rId7" Type="http://schemas.openxmlformats.org/officeDocument/2006/relationships/image" Target="../media/image49.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280.png"/><Relationship Id="rId10" Type="http://schemas.openxmlformats.org/officeDocument/2006/relationships/image" Target="../media/image330.png"/><Relationship Id="rId4" Type="http://schemas.openxmlformats.org/officeDocument/2006/relationships/image" Target="../media/image48.png"/><Relationship Id="rId9" Type="http://schemas.openxmlformats.org/officeDocument/2006/relationships/image" Target="../media/image320.png"/></Relationships>
</file>

<file path=ppt/slides/_rels/slide3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54.png"/><Relationship Id="rId7" Type="http://schemas.openxmlformats.org/officeDocument/2006/relationships/image" Target="../media/image29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90.png"/><Relationship Id="rId10"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image" Target="../media/image430.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0.png"/><Relationship Id="rId5" Type="http://schemas.openxmlformats.org/officeDocument/2006/relationships/image" Target="../media/image460.png"/><Relationship Id="rId10" Type="http://schemas.openxmlformats.org/officeDocument/2006/relationships/image" Target="../media/image511.png"/><Relationship Id="rId4" Type="http://schemas.openxmlformats.org/officeDocument/2006/relationships/image" Target="../media/image450.png"/><Relationship Id="rId9" Type="http://schemas.openxmlformats.org/officeDocument/2006/relationships/image" Target="../media/image500.png"/></Relationships>
</file>

<file path=ppt/slides/_rels/slide5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908.01878.pdf"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deeplearning.ai/machine-learning-yearn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solidFill>
                  <a:srgbClr val="0066FF"/>
                </a:solidFill>
              </a:rPr>
              <a:t>CHƯƠNG 3</a:t>
            </a:r>
            <a:br>
              <a:rPr lang="en-US" altLang="en-US" dirty="0"/>
            </a:br>
            <a:r>
              <a:rPr lang="en-US" altLang="en-US" dirty="0"/>
              <a:t>TỐI ƯU HOÁ MÔ HÌNH MẠNG NEURAL (P2)</a:t>
            </a:r>
            <a:endParaRPr lang="en-US" b="1" dirty="0"/>
          </a:p>
        </p:txBody>
      </p:sp>
      <p:sp>
        <p:nvSpPr>
          <p:cNvPr id="6" name="Subtitle 3">
            <a:extLst>
              <a:ext uri="{FF2B5EF4-FFF2-40B4-BE49-F238E27FC236}">
                <a16:creationId xmlns:a16="http://schemas.microsoft.com/office/drawing/2014/main" id="{0FA64EDF-8F8A-4AF6-A64B-C1F830B757F2}"/>
              </a:ext>
            </a:extLst>
          </p:cNvPr>
          <p:cNvSpPr>
            <a:spLocks noGrp="1"/>
          </p:cNvSpPr>
          <p:nvPr>
            <p:ph type="subTitle" idx="1"/>
          </p:nvPr>
        </p:nvSpPr>
        <p:spPr/>
        <p:txBody>
          <a:bodyPr/>
          <a:lstStyle/>
          <a:p>
            <a:pPr defTabSz="-13871574">
              <a:spcBef>
                <a:spcPts val="0"/>
              </a:spcBef>
              <a:spcAft>
                <a:spcPts val="0"/>
              </a:spcAft>
              <a:defRPr/>
            </a:pPr>
            <a:r>
              <a:rPr lang="en-US" sz="2800" dirty="0">
                <a:solidFill>
                  <a:srgbClr val="008000"/>
                </a:solidFill>
              </a:rPr>
              <a:t>Khoa Khoa </a:t>
            </a:r>
            <a:r>
              <a:rPr lang="en-US" sz="2800" dirty="0" err="1">
                <a:solidFill>
                  <a:srgbClr val="008000"/>
                </a:solidFill>
              </a:rPr>
              <a:t>học</a:t>
            </a:r>
            <a:r>
              <a:rPr lang="en-US" sz="2800" dirty="0">
                <a:solidFill>
                  <a:srgbClr val="008000"/>
                </a:solidFill>
              </a:rPr>
              <a:t> </a:t>
            </a:r>
            <a:r>
              <a:rPr lang="en-US" sz="2800" dirty="0" err="1">
                <a:solidFill>
                  <a:srgbClr val="008000"/>
                </a:solidFill>
              </a:rPr>
              <a:t>và</a:t>
            </a:r>
            <a:r>
              <a:rPr lang="en-US" sz="2800" dirty="0">
                <a:solidFill>
                  <a:srgbClr val="008000"/>
                </a:solidFill>
              </a:rPr>
              <a:t> </a:t>
            </a:r>
            <a:r>
              <a:rPr lang="en-US" sz="2800" dirty="0" err="1">
                <a:solidFill>
                  <a:srgbClr val="008000"/>
                </a:solidFill>
              </a:rPr>
              <a:t>Kỹ</a:t>
            </a:r>
            <a:r>
              <a:rPr lang="en-US" sz="2800" dirty="0">
                <a:solidFill>
                  <a:srgbClr val="008000"/>
                </a:solidFill>
              </a:rPr>
              <a:t> </a:t>
            </a:r>
            <a:r>
              <a:rPr lang="en-US" sz="2800" dirty="0" err="1">
                <a:solidFill>
                  <a:srgbClr val="008000"/>
                </a:solidFill>
              </a:rPr>
              <a:t>thuật</a:t>
            </a:r>
            <a:r>
              <a:rPr lang="en-US" sz="2800" dirty="0">
                <a:solidFill>
                  <a:srgbClr val="008000"/>
                </a:solidFill>
              </a:rPr>
              <a:t> </a:t>
            </a:r>
            <a:r>
              <a:rPr lang="en-US" sz="2800" dirty="0" err="1">
                <a:solidFill>
                  <a:srgbClr val="008000"/>
                </a:solidFill>
              </a:rPr>
              <a:t>thông</a:t>
            </a:r>
            <a:r>
              <a:rPr lang="en-US" sz="2800" dirty="0">
                <a:solidFill>
                  <a:srgbClr val="008000"/>
                </a:solidFill>
              </a:rPr>
              <a:t> tin</a:t>
            </a:r>
          </a:p>
          <a:p>
            <a:pPr defTabSz="-13871574">
              <a:spcBef>
                <a:spcPts val="0"/>
              </a:spcBef>
              <a:spcAft>
                <a:spcPts val="0"/>
              </a:spcAft>
              <a:defRPr/>
            </a:pPr>
            <a:r>
              <a:rPr lang="en-US" sz="2800" dirty="0" err="1">
                <a:solidFill>
                  <a:srgbClr val="008000"/>
                </a:solidFill>
              </a:rPr>
              <a:t>Bộ</a:t>
            </a:r>
            <a:r>
              <a:rPr lang="en-US" sz="2800" dirty="0">
                <a:solidFill>
                  <a:srgbClr val="008000"/>
                </a:solidFill>
              </a:rPr>
              <a:t> </a:t>
            </a:r>
            <a:r>
              <a:rPr lang="en-US" sz="2800" dirty="0" err="1">
                <a:solidFill>
                  <a:srgbClr val="008000"/>
                </a:solidFill>
              </a:rPr>
              <a:t>môn</a:t>
            </a:r>
            <a:r>
              <a:rPr lang="en-US" sz="2800" dirty="0">
                <a:solidFill>
                  <a:srgbClr val="008000"/>
                </a:solidFill>
              </a:rPr>
              <a:t> Khoa </a:t>
            </a:r>
            <a:r>
              <a:rPr lang="en-US" sz="2800" dirty="0" err="1">
                <a:solidFill>
                  <a:srgbClr val="008000"/>
                </a:solidFill>
              </a:rPr>
              <a:t>học</a:t>
            </a:r>
            <a:r>
              <a:rPr lang="en-US" sz="2800" dirty="0">
                <a:solidFill>
                  <a:srgbClr val="008000"/>
                </a:solidFill>
              </a:rPr>
              <a:t> </a:t>
            </a:r>
            <a:r>
              <a:rPr lang="en-US" sz="2800" dirty="0" err="1">
                <a:solidFill>
                  <a:srgbClr val="008000"/>
                </a:solidFill>
              </a:rPr>
              <a:t>dữ</a:t>
            </a:r>
            <a:r>
              <a:rPr lang="en-US" sz="2800" dirty="0">
                <a:solidFill>
                  <a:srgbClr val="008000"/>
                </a:solidFill>
              </a:rPr>
              <a:t> </a:t>
            </a:r>
            <a:r>
              <a:rPr lang="en-US" sz="2800" dirty="0" err="1">
                <a:solidFill>
                  <a:srgbClr val="008000"/>
                </a:solidFill>
              </a:rPr>
              <a:t>liệu</a:t>
            </a:r>
            <a:endParaRPr lang="en-US" sz="2800" dirty="0">
              <a:solidFill>
                <a:srgbClr val="008000"/>
              </a:solidFill>
            </a:endParaRPr>
          </a:p>
          <a:p>
            <a:pPr algn="l" defTabSz="-13871574">
              <a:spcBef>
                <a:spcPts val="0"/>
              </a:spcBef>
              <a:spcAft>
                <a:spcPts val="0"/>
              </a:spcAft>
              <a:defRPr/>
            </a:pPr>
            <a:endParaRPr lang="en-US" sz="2800" dirty="0"/>
          </a:p>
          <a:p>
            <a:pPr defTabSz="-13871574">
              <a:spcBef>
                <a:spcPts val="0"/>
              </a:spcBef>
              <a:spcAft>
                <a:spcPts val="0"/>
              </a:spcAft>
              <a:defRPr/>
            </a:pPr>
            <a:endParaRPr lang="en-US" sz="2800" dirty="0"/>
          </a:p>
        </p:txBody>
      </p:sp>
    </p:spTree>
    <p:extLst>
      <p:ext uri="{BB962C8B-B14F-4D97-AF65-F5344CB8AC3E}">
        <p14:creationId xmlns:p14="http://schemas.microsoft.com/office/powerpoint/2010/main" val="34143804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pPr algn="l"/>
            <a:r>
              <a:rPr lang="en-US" dirty="0"/>
              <a:t>Batch normalization</a:t>
            </a:r>
          </a:p>
        </p:txBody>
      </p:sp>
    </p:spTree>
    <p:extLst>
      <p:ext uri="{BB962C8B-B14F-4D97-AF65-F5344CB8AC3E}">
        <p14:creationId xmlns:p14="http://schemas.microsoft.com/office/powerpoint/2010/main" val="27133538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A7B5-DB9C-1043-AEFC-CFECC3869E8F}"/>
              </a:ext>
            </a:extLst>
          </p:cNvPr>
          <p:cNvSpPr>
            <a:spLocks noGrp="1"/>
          </p:cNvSpPr>
          <p:nvPr>
            <p:ph type="title"/>
          </p:nvPr>
        </p:nvSpPr>
        <p:spPr/>
        <p:txBody>
          <a:bodyPr/>
          <a:lstStyle/>
          <a:p>
            <a:r>
              <a:rPr lang="en-US"/>
              <a:t>Dataset shift</a:t>
            </a:r>
          </a:p>
        </p:txBody>
      </p:sp>
      <p:sp>
        <p:nvSpPr>
          <p:cNvPr id="3" name="Content Placeholder 2">
            <a:extLst>
              <a:ext uri="{FF2B5EF4-FFF2-40B4-BE49-F238E27FC236}">
                <a16:creationId xmlns:a16="http://schemas.microsoft.com/office/drawing/2014/main" id="{17A08ECF-2933-E143-8E1B-A340B73E441A}"/>
              </a:ext>
            </a:extLst>
          </p:cNvPr>
          <p:cNvSpPr>
            <a:spLocks noGrp="1"/>
          </p:cNvSpPr>
          <p:nvPr>
            <p:ph idx="1"/>
          </p:nvPr>
        </p:nvSpPr>
        <p:spPr>
          <a:xfrm>
            <a:off x="635000" y="1404938"/>
            <a:ext cx="11125200" cy="4525963"/>
          </a:xfrm>
        </p:spPr>
        <p:txBody>
          <a:bodyPr/>
          <a:lstStyle/>
          <a:p>
            <a:r>
              <a:rPr lang="en-US" dirty="0" err="1"/>
              <a:t>Là</a:t>
            </a:r>
            <a:r>
              <a:rPr lang="en-US" dirty="0"/>
              <a:t> </a:t>
            </a:r>
            <a:r>
              <a:rPr lang="en-US" dirty="0" err="1"/>
              <a:t>hiện</a:t>
            </a:r>
            <a:r>
              <a:rPr lang="en-US" dirty="0"/>
              <a:t> </a:t>
            </a:r>
            <a:r>
              <a:rPr lang="en-US" dirty="0" err="1"/>
              <a:t>tượng</a:t>
            </a:r>
            <a:r>
              <a:rPr lang="en-US" dirty="0"/>
              <a:t> </a:t>
            </a:r>
            <a:r>
              <a:rPr lang="en-US" dirty="0" err="1"/>
              <a:t>dữ</a:t>
            </a:r>
            <a:r>
              <a:rPr lang="en-US" dirty="0"/>
              <a:t> </a:t>
            </a:r>
            <a:r>
              <a:rPr lang="en-US" dirty="0" err="1"/>
              <a:t>liệu</a:t>
            </a:r>
            <a:r>
              <a:rPr lang="en-US" dirty="0"/>
              <a:t> </a:t>
            </a:r>
            <a:r>
              <a:rPr lang="en-US" dirty="0" err="1">
                <a:solidFill>
                  <a:srgbClr val="FF0000"/>
                </a:solidFill>
              </a:rPr>
              <a:t>phân</a:t>
            </a:r>
            <a:r>
              <a:rPr lang="en-US" dirty="0">
                <a:solidFill>
                  <a:srgbClr val="FF0000"/>
                </a:solidFill>
              </a:rPr>
              <a:t> </a:t>
            </a:r>
            <a:r>
              <a:rPr lang="en-US" dirty="0" err="1">
                <a:solidFill>
                  <a:srgbClr val="FF0000"/>
                </a:solidFill>
              </a:rPr>
              <a:t>bố</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tập</a:t>
            </a:r>
            <a:r>
              <a:rPr lang="en-US" dirty="0">
                <a:solidFill>
                  <a:srgbClr val="FF0000"/>
                </a:solidFill>
              </a:rPr>
              <a:t> </a:t>
            </a:r>
            <a:r>
              <a:rPr lang="en-US" dirty="0" err="1">
                <a:solidFill>
                  <a:srgbClr val="FF0000"/>
                </a:solidFill>
              </a:rPr>
              <a:t>huấn</a:t>
            </a:r>
            <a:r>
              <a:rPr lang="en-US" dirty="0">
                <a:solidFill>
                  <a:srgbClr val="FF0000"/>
                </a:solidFill>
              </a:rPr>
              <a:t> </a:t>
            </a:r>
            <a:r>
              <a:rPr lang="en-US" dirty="0" err="1">
                <a:solidFill>
                  <a:srgbClr val="FF0000"/>
                </a:solidFill>
              </a:rPr>
              <a:t>luyện</a:t>
            </a:r>
            <a:r>
              <a:rPr lang="en-US" dirty="0">
                <a:solidFill>
                  <a:srgbClr val="FF0000"/>
                </a:solidFill>
              </a:rPr>
              <a:t> (training set) </a:t>
            </a:r>
            <a:r>
              <a:rPr lang="en-US" dirty="0" err="1">
                <a:solidFill>
                  <a:srgbClr val="FF0000"/>
                </a:solidFill>
              </a:rPr>
              <a:t>và</a:t>
            </a:r>
            <a:r>
              <a:rPr lang="en-US" dirty="0">
                <a:solidFill>
                  <a:srgbClr val="FF0000"/>
                </a:solidFill>
              </a:rPr>
              <a:t> </a:t>
            </a:r>
            <a:r>
              <a:rPr lang="en-US" dirty="0" err="1">
                <a:solidFill>
                  <a:srgbClr val="FF0000"/>
                </a:solidFill>
              </a:rPr>
              <a:t>tập</a:t>
            </a:r>
            <a:r>
              <a:rPr lang="en-US" dirty="0">
                <a:solidFill>
                  <a:srgbClr val="FF0000"/>
                </a:solidFill>
              </a:rPr>
              <a:t> </a:t>
            </a:r>
            <a:r>
              <a:rPr lang="en-US" dirty="0" err="1">
                <a:solidFill>
                  <a:srgbClr val="FF0000"/>
                </a:solidFill>
              </a:rPr>
              <a:t>kiểm</a:t>
            </a:r>
            <a:r>
              <a:rPr lang="en-US" dirty="0">
                <a:solidFill>
                  <a:srgbClr val="FF0000"/>
                </a:solidFill>
              </a:rPr>
              <a:t> </a:t>
            </a:r>
            <a:r>
              <a:rPr lang="en-US" dirty="0" err="1">
                <a:solidFill>
                  <a:srgbClr val="FF0000"/>
                </a:solidFill>
              </a:rPr>
              <a:t>tra</a:t>
            </a:r>
            <a:r>
              <a:rPr lang="en-US" dirty="0">
                <a:solidFill>
                  <a:srgbClr val="FF0000"/>
                </a:solidFill>
              </a:rPr>
              <a:t> (dev/test set) </a:t>
            </a:r>
            <a:r>
              <a:rPr lang="en-US" dirty="0" err="1">
                <a:solidFill>
                  <a:srgbClr val="FF0000"/>
                </a:solidFill>
              </a:rPr>
              <a:t>khác</a:t>
            </a:r>
            <a:r>
              <a:rPr lang="en-US" dirty="0">
                <a:solidFill>
                  <a:srgbClr val="FF0000"/>
                </a:solidFill>
              </a:rPr>
              <a:t> </a:t>
            </a:r>
            <a:r>
              <a:rPr lang="en-US" dirty="0" err="1">
                <a:solidFill>
                  <a:srgbClr val="FF0000"/>
                </a:solidFill>
              </a:rPr>
              <a:t>nhau</a:t>
            </a:r>
            <a:r>
              <a:rPr lang="en-US" dirty="0"/>
              <a:t>, </a:t>
            </a:r>
            <a:r>
              <a:rPr lang="en-US" dirty="0" err="1"/>
              <a:t>dẫn</a:t>
            </a:r>
            <a:r>
              <a:rPr lang="en-US" dirty="0"/>
              <a:t> </a:t>
            </a:r>
            <a:r>
              <a:rPr lang="en-US" dirty="0" err="1"/>
              <a:t>đến</a:t>
            </a:r>
            <a:r>
              <a:rPr lang="en-US" dirty="0"/>
              <a:t> </a:t>
            </a:r>
            <a:r>
              <a:rPr lang="en-US" dirty="0" err="1"/>
              <a:t>sự</a:t>
            </a:r>
            <a:r>
              <a:rPr lang="en-US" dirty="0"/>
              <a:t> </a:t>
            </a:r>
            <a:r>
              <a:rPr lang="en-US" dirty="0" err="1"/>
              <a:t>sai</a:t>
            </a:r>
            <a:r>
              <a:rPr lang="en-US" dirty="0"/>
              <a:t> </a:t>
            </a:r>
            <a:r>
              <a:rPr lang="en-US" dirty="0" err="1"/>
              <a:t>lệch</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dự</a:t>
            </a:r>
            <a:r>
              <a:rPr lang="en-US" dirty="0"/>
              <a:t> </a:t>
            </a:r>
            <a:r>
              <a:rPr lang="en-US" dirty="0" err="1"/>
              <a:t>đoán</a:t>
            </a:r>
            <a:r>
              <a:rPr lang="en-US" dirty="0"/>
              <a:t> </a:t>
            </a:r>
            <a:r>
              <a:rPr lang="en-US" dirty="0" err="1"/>
              <a:t>kết</a:t>
            </a:r>
            <a:r>
              <a:rPr lang="en-US" dirty="0"/>
              <a:t> </a:t>
            </a:r>
            <a:r>
              <a:rPr lang="en-US" dirty="0" err="1"/>
              <a:t>quả</a:t>
            </a:r>
            <a:r>
              <a:rPr lang="en-US" dirty="0"/>
              <a:t>.</a:t>
            </a:r>
          </a:p>
          <a:p>
            <a:r>
              <a:rPr lang="en-US" dirty="0" err="1"/>
              <a:t>Các</a:t>
            </a:r>
            <a:r>
              <a:rPr lang="en-US" dirty="0"/>
              <a:t> </a:t>
            </a:r>
            <a:r>
              <a:rPr lang="en-US" dirty="0" err="1"/>
              <a:t>dạng</a:t>
            </a:r>
            <a:r>
              <a:rPr lang="en-US" dirty="0"/>
              <a:t> dataset shift:</a:t>
            </a:r>
          </a:p>
          <a:p>
            <a:pPr lvl="1"/>
            <a:r>
              <a:rPr lang="en-US" dirty="0">
                <a:solidFill>
                  <a:srgbClr val="FF0000"/>
                </a:solidFill>
              </a:rPr>
              <a:t>Covariate Shift</a:t>
            </a:r>
            <a:r>
              <a:rPr lang="en-US" dirty="0"/>
              <a:t>: </a:t>
            </a:r>
            <a:r>
              <a:rPr lang="en-US" dirty="0" err="1"/>
              <a:t>hiện</a:t>
            </a:r>
            <a:r>
              <a:rPr lang="en-US" dirty="0"/>
              <a:t> </a:t>
            </a:r>
            <a:r>
              <a:rPr lang="en-US" dirty="0" err="1"/>
              <a:t>tượng</a:t>
            </a:r>
            <a:r>
              <a:rPr lang="en-US" dirty="0"/>
              <a:t> </a:t>
            </a:r>
            <a:r>
              <a:rPr lang="en-US" dirty="0" err="1"/>
              <a:t>khác</a:t>
            </a:r>
            <a:r>
              <a:rPr lang="en-US" dirty="0"/>
              <a:t> </a:t>
            </a:r>
            <a:r>
              <a:rPr lang="en-US" dirty="0" err="1"/>
              <a:t>nhau</a:t>
            </a:r>
            <a:r>
              <a:rPr lang="en-US" dirty="0"/>
              <a:t> </a:t>
            </a:r>
            <a:r>
              <a:rPr lang="en-US" dirty="0" err="1"/>
              <a:t>giữa</a:t>
            </a:r>
            <a:r>
              <a:rPr lang="en-US" dirty="0"/>
              <a:t> </a:t>
            </a:r>
            <a:r>
              <a:rPr lang="en-US" dirty="0" err="1"/>
              <a:t>các</a:t>
            </a:r>
            <a:r>
              <a:rPr lang="en-US" dirty="0"/>
              <a:t> </a:t>
            </a:r>
            <a:r>
              <a:rPr lang="en-US" dirty="0" err="1"/>
              <a:t>biến</a:t>
            </a:r>
            <a:r>
              <a:rPr lang="en-US" dirty="0"/>
              <a:t> </a:t>
            </a:r>
            <a:r>
              <a:rPr lang="en-US" dirty="0" err="1"/>
              <a:t>độc</a:t>
            </a:r>
            <a:r>
              <a:rPr lang="en-US" dirty="0"/>
              <a:t> </a:t>
            </a:r>
            <a:r>
              <a:rPr lang="en-US" dirty="0" err="1"/>
              <a:t>lập</a:t>
            </a:r>
            <a:r>
              <a:rPr lang="en-US" dirty="0"/>
              <a:t> (X).</a:t>
            </a:r>
          </a:p>
          <a:p>
            <a:pPr lvl="1"/>
            <a:r>
              <a:rPr lang="en-US" dirty="0">
                <a:solidFill>
                  <a:srgbClr val="FF0000"/>
                </a:solidFill>
              </a:rPr>
              <a:t>Prior Probability Shift</a:t>
            </a:r>
            <a:r>
              <a:rPr lang="en-US" dirty="0"/>
              <a:t>: </a:t>
            </a:r>
            <a:r>
              <a:rPr lang="en-US" dirty="0" err="1"/>
              <a:t>hiện</a:t>
            </a:r>
            <a:r>
              <a:rPr lang="en-US" dirty="0"/>
              <a:t> </a:t>
            </a:r>
            <a:r>
              <a:rPr lang="en-US" dirty="0" err="1"/>
              <a:t>tượng</a:t>
            </a:r>
            <a:r>
              <a:rPr lang="en-US" dirty="0"/>
              <a:t> </a:t>
            </a:r>
            <a:r>
              <a:rPr lang="en-US" dirty="0" err="1"/>
              <a:t>khác</a:t>
            </a:r>
            <a:r>
              <a:rPr lang="en-US" dirty="0"/>
              <a:t> </a:t>
            </a:r>
            <a:r>
              <a:rPr lang="en-US" dirty="0" err="1"/>
              <a:t>nhau</a:t>
            </a:r>
            <a:r>
              <a:rPr lang="en-US" dirty="0"/>
              <a:t> </a:t>
            </a:r>
            <a:r>
              <a:rPr lang="en-US" dirty="0" err="1"/>
              <a:t>giữa</a:t>
            </a:r>
            <a:r>
              <a:rPr lang="en-US" dirty="0"/>
              <a:t> </a:t>
            </a:r>
            <a:r>
              <a:rPr lang="en-US" dirty="0" err="1"/>
              <a:t>các</a:t>
            </a:r>
            <a:r>
              <a:rPr lang="en-US" dirty="0"/>
              <a:t> </a:t>
            </a:r>
            <a:r>
              <a:rPr lang="en-US" dirty="0" err="1"/>
              <a:t>biến</a:t>
            </a:r>
            <a:r>
              <a:rPr lang="en-US" dirty="0"/>
              <a:t> </a:t>
            </a:r>
            <a:r>
              <a:rPr lang="en-US" dirty="0" err="1"/>
              <a:t>phụ</a:t>
            </a:r>
            <a:r>
              <a:rPr lang="en-US" dirty="0"/>
              <a:t> </a:t>
            </a:r>
            <a:r>
              <a:rPr lang="en-US" dirty="0" err="1"/>
              <a:t>thuộc</a:t>
            </a:r>
            <a:r>
              <a:rPr lang="en-US" dirty="0"/>
              <a:t> – hay </a:t>
            </a:r>
            <a:r>
              <a:rPr lang="en-US" dirty="0" err="1"/>
              <a:t>còn</a:t>
            </a:r>
            <a:r>
              <a:rPr lang="en-US" dirty="0"/>
              <a:t> </a:t>
            </a:r>
            <a:r>
              <a:rPr lang="en-US" dirty="0" err="1"/>
              <a:t>gọi</a:t>
            </a:r>
            <a:r>
              <a:rPr lang="en-US" dirty="0"/>
              <a:t> </a:t>
            </a:r>
            <a:r>
              <a:rPr lang="en-US" dirty="0" err="1"/>
              <a:t>là</a:t>
            </a:r>
            <a:r>
              <a:rPr lang="en-US" dirty="0"/>
              <a:t> </a:t>
            </a:r>
            <a:r>
              <a:rPr lang="en-US" dirty="0" err="1"/>
              <a:t>nhãn</a:t>
            </a:r>
            <a:r>
              <a:rPr lang="en-US" dirty="0"/>
              <a:t> (y).</a:t>
            </a:r>
          </a:p>
          <a:p>
            <a:pPr lvl="1"/>
            <a:r>
              <a:rPr lang="en-US" dirty="0">
                <a:solidFill>
                  <a:srgbClr val="FF0000"/>
                </a:solidFill>
              </a:rPr>
              <a:t>Concept Shift</a:t>
            </a:r>
            <a:r>
              <a:rPr lang="en-US" dirty="0"/>
              <a:t>: </a:t>
            </a:r>
            <a:r>
              <a:rPr lang="en-US" dirty="0" err="1"/>
              <a:t>Sự</a:t>
            </a:r>
            <a:r>
              <a:rPr lang="en-US" dirty="0"/>
              <a:t> </a:t>
            </a:r>
            <a:r>
              <a:rPr lang="en-US" dirty="0" err="1"/>
              <a:t>khác</a:t>
            </a:r>
            <a:r>
              <a:rPr lang="en-US" dirty="0"/>
              <a:t> </a:t>
            </a:r>
            <a:r>
              <a:rPr lang="en-US" dirty="0" err="1"/>
              <a:t>nhau</a:t>
            </a:r>
            <a:r>
              <a:rPr lang="en-US" dirty="0"/>
              <a:t> </a:t>
            </a:r>
            <a:r>
              <a:rPr lang="en-US" dirty="0" err="1"/>
              <a:t>về</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biến</a:t>
            </a:r>
            <a:r>
              <a:rPr lang="en-US" dirty="0"/>
              <a:t> </a:t>
            </a:r>
            <a:r>
              <a:rPr lang="en-US" dirty="0" err="1"/>
              <a:t>phụ</a:t>
            </a:r>
            <a:r>
              <a:rPr lang="en-US" dirty="0"/>
              <a:t> </a:t>
            </a:r>
            <a:r>
              <a:rPr lang="en-US" dirty="0" err="1"/>
              <a:t>thuộc</a:t>
            </a:r>
            <a:r>
              <a:rPr lang="en-US" dirty="0"/>
              <a:t> </a:t>
            </a:r>
            <a:r>
              <a:rPr lang="en-US" dirty="0" err="1"/>
              <a:t>và</a:t>
            </a:r>
            <a:r>
              <a:rPr lang="en-US" dirty="0"/>
              <a:t> </a:t>
            </a:r>
            <a:r>
              <a:rPr lang="en-US" dirty="0" err="1"/>
              <a:t>biến</a:t>
            </a:r>
            <a:r>
              <a:rPr lang="en-US" dirty="0"/>
              <a:t> </a:t>
            </a:r>
            <a:r>
              <a:rPr lang="en-US" dirty="0" err="1"/>
              <a:t>độc</a:t>
            </a:r>
            <a:r>
              <a:rPr lang="en-US" dirty="0"/>
              <a:t> </a:t>
            </a:r>
            <a:r>
              <a:rPr lang="en-US" dirty="0" err="1"/>
              <a:t>lập</a:t>
            </a:r>
            <a:r>
              <a:rPr lang="en-US" dirty="0"/>
              <a:t>. </a:t>
            </a:r>
            <a:r>
              <a:rPr lang="en-US" dirty="0" err="1"/>
              <a:t>Hiện</a:t>
            </a:r>
            <a:r>
              <a:rPr lang="en-US" dirty="0"/>
              <a:t> </a:t>
            </a:r>
            <a:r>
              <a:rPr lang="en-US" dirty="0" err="1"/>
              <a:t>tượng</a:t>
            </a:r>
            <a:r>
              <a:rPr lang="en-US" dirty="0"/>
              <a:t> </a:t>
            </a:r>
            <a:r>
              <a:rPr lang="en-US" dirty="0" err="1"/>
              <a:t>này</a:t>
            </a:r>
            <a:r>
              <a:rPr lang="en-US" dirty="0"/>
              <a:t> </a:t>
            </a:r>
            <a:r>
              <a:rPr lang="en-US" dirty="0" err="1"/>
              <a:t>xảy</a:t>
            </a:r>
            <a:r>
              <a:rPr lang="en-US" dirty="0"/>
              <a:t> ra </a:t>
            </a:r>
            <a:r>
              <a:rPr lang="en-US" dirty="0" err="1"/>
              <a:t>khi</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dữ</a:t>
            </a:r>
            <a:r>
              <a:rPr lang="en-US" dirty="0"/>
              <a:t> </a:t>
            </a:r>
            <a:r>
              <a:rPr lang="en-US" dirty="0" err="1"/>
              <a:t>liệu</a:t>
            </a:r>
            <a:r>
              <a:rPr lang="en-US" dirty="0"/>
              <a:t> </a:t>
            </a:r>
            <a:r>
              <a:rPr lang="en-US" dirty="0" err="1"/>
              <a:t>kiểm</a:t>
            </a:r>
            <a:r>
              <a:rPr lang="en-US" dirty="0"/>
              <a:t> </a:t>
            </a:r>
            <a:r>
              <a:rPr lang="en-US" dirty="0" err="1"/>
              <a:t>tra</a:t>
            </a:r>
            <a:r>
              <a:rPr lang="en-US" dirty="0"/>
              <a:t> </a:t>
            </a:r>
            <a:r>
              <a:rPr lang="en-US" dirty="0" err="1"/>
              <a:t>được</a:t>
            </a:r>
            <a:r>
              <a:rPr lang="en-US" dirty="0"/>
              <a:t> </a:t>
            </a:r>
            <a:r>
              <a:rPr lang="en-US" dirty="0" err="1"/>
              <a:t>thu</a:t>
            </a:r>
            <a:r>
              <a:rPr lang="en-US" dirty="0"/>
              <a:t> </a:t>
            </a:r>
            <a:r>
              <a:rPr lang="en-US" dirty="0" err="1"/>
              <a:t>thập</a:t>
            </a:r>
            <a:r>
              <a:rPr lang="en-US" dirty="0"/>
              <a:t> </a:t>
            </a:r>
            <a:r>
              <a:rPr lang="en-US" dirty="0" err="1"/>
              <a:t>khác</a:t>
            </a:r>
            <a:r>
              <a:rPr lang="en-US" dirty="0"/>
              <a:t> </a:t>
            </a:r>
            <a:r>
              <a:rPr lang="en-US" dirty="0" err="1"/>
              <a:t>thời</a:t>
            </a:r>
            <a:r>
              <a:rPr lang="en-US" dirty="0"/>
              <a:t> </a:t>
            </a:r>
            <a:r>
              <a:rPr lang="en-US" dirty="0" err="1"/>
              <a:t>điểm</a:t>
            </a:r>
            <a:r>
              <a:rPr lang="en-US" dirty="0"/>
              <a:t>.</a:t>
            </a:r>
          </a:p>
        </p:txBody>
      </p:sp>
    </p:spTree>
    <p:extLst>
      <p:ext uri="{BB962C8B-B14F-4D97-AF65-F5344CB8AC3E}">
        <p14:creationId xmlns:p14="http://schemas.microsoft.com/office/powerpoint/2010/main" val="2168683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A004-0AF1-C64B-A8BB-12DFE0A11748}"/>
              </a:ext>
            </a:extLst>
          </p:cNvPr>
          <p:cNvSpPr>
            <a:spLocks noGrp="1"/>
          </p:cNvSpPr>
          <p:nvPr>
            <p:ph type="title"/>
          </p:nvPr>
        </p:nvSpPr>
        <p:spPr/>
        <p:txBody>
          <a:bodyPr/>
          <a:lstStyle/>
          <a:p>
            <a:r>
              <a:rPr lang="en-US"/>
              <a:t>Dataset shift – minh hoạ</a:t>
            </a:r>
          </a:p>
        </p:txBody>
      </p:sp>
      <p:pic>
        <p:nvPicPr>
          <p:cNvPr id="1026" name="Picture 2">
            <a:extLst>
              <a:ext uri="{FF2B5EF4-FFF2-40B4-BE49-F238E27FC236}">
                <a16:creationId xmlns:a16="http://schemas.microsoft.com/office/drawing/2014/main" id="{F14714DE-3965-DE49-B906-B5BDD9B02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2286000"/>
            <a:ext cx="117983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288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9BBC-8062-2F4C-8939-E6C51A7FB91C}"/>
              </a:ext>
            </a:extLst>
          </p:cNvPr>
          <p:cNvSpPr>
            <a:spLocks noGrp="1"/>
          </p:cNvSpPr>
          <p:nvPr>
            <p:ph type="title"/>
          </p:nvPr>
        </p:nvSpPr>
        <p:spPr/>
        <p:txBody>
          <a:bodyPr/>
          <a:lstStyle/>
          <a:p>
            <a:r>
              <a:rPr lang="en-US"/>
              <a:t>Covariate Shift – ví dụ</a:t>
            </a:r>
          </a:p>
        </p:txBody>
      </p:sp>
      <p:sp>
        <p:nvSpPr>
          <p:cNvPr id="27" name="TextBox 26">
            <a:extLst>
              <a:ext uri="{FF2B5EF4-FFF2-40B4-BE49-F238E27FC236}">
                <a16:creationId xmlns:a16="http://schemas.microsoft.com/office/drawing/2014/main" id="{74892989-1A2D-5043-8534-B96A8CBFAE04}"/>
              </a:ext>
            </a:extLst>
          </p:cNvPr>
          <p:cNvSpPr txBox="1"/>
          <p:nvPr/>
        </p:nvSpPr>
        <p:spPr>
          <a:xfrm>
            <a:off x="1371600" y="1399307"/>
            <a:ext cx="2666114" cy="523220"/>
          </a:xfrm>
          <a:prstGeom prst="rect">
            <a:avLst/>
          </a:prstGeom>
          <a:noFill/>
        </p:spPr>
        <p:txBody>
          <a:bodyPr wrap="none" rtlCol="0">
            <a:spAutoFit/>
          </a:bodyPr>
          <a:lstStyle/>
          <a:p>
            <a:r>
              <a:rPr lang="en-US" sz="2800">
                <a:solidFill>
                  <a:srgbClr val="008000"/>
                </a:solidFill>
              </a:rPr>
              <a:t>Tập huấn luyện</a:t>
            </a:r>
          </a:p>
        </p:txBody>
      </p:sp>
      <p:sp>
        <p:nvSpPr>
          <p:cNvPr id="28" name="TextBox 27">
            <a:extLst>
              <a:ext uri="{FF2B5EF4-FFF2-40B4-BE49-F238E27FC236}">
                <a16:creationId xmlns:a16="http://schemas.microsoft.com/office/drawing/2014/main" id="{404BD255-85DE-5441-AB02-4FCDF2CA4B08}"/>
              </a:ext>
            </a:extLst>
          </p:cNvPr>
          <p:cNvSpPr txBox="1"/>
          <p:nvPr/>
        </p:nvSpPr>
        <p:spPr>
          <a:xfrm>
            <a:off x="8212228" y="1399307"/>
            <a:ext cx="2183611" cy="523220"/>
          </a:xfrm>
          <a:prstGeom prst="rect">
            <a:avLst/>
          </a:prstGeom>
          <a:noFill/>
        </p:spPr>
        <p:txBody>
          <a:bodyPr wrap="none" rtlCol="0">
            <a:spAutoFit/>
          </a:bodyPr>
          <a:lstStyle/>
          <a:p>
            <a:r>
              <a:rPr lang="en-US" sz="2800">
                <a:solidFill>
                  <a:srgbClr val="008000"/>
                </a:solidFill>
              </a:rPr>
              <a:t>Tập kiểm tra</a:t>
            </a:r>
          </a:p>
        </p:txBody>
      </p:sp>
      <p:pic>
        <p:nvPicPr>
          <p:cNvPr id="29" name="Picture 28">
            <a:extLst>
              <a:ext uri="{FF2B5EF4-FFF2-40B4-BE49-F238E27FC236}">
                <a16:creationId xmlns:a16="http://schemas.microsoft.com/office/drawing/2014/main" id="{6EA60714-F883-B343-BC20-E432684E3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251" y="2133600"/>
            <a:ext cx="2725463" cy="3429457"/>
          </a:xfrm>
          <a:prstGeom prst="rect">
            <a:avLst/>
          </a:prstGeom>
        </p:spPr>
      </p:pic>
      <p:pic>
        <p:nvPicPr>
          <p:cNvPr id="31" name="Picture 30">
            <a:extLst>
              <a:ext uri="{FF2B5EF4-FFF2-40B4-BE49-F238E27FC236}">
                <a16:creationId xmlns:a16="http://schemas.microsoft.com/office/drawing/2014/main" id="{57B60A00-BDBA-A647-A516-AA0C878A5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888" y="2133600"/>
            <a:ext cx="2819400" cy="3666334"/>
          </a:xfrm>
          <a:prstGeom prst="rect">
            <a:avLst/>
          </a:prstGeom>
        </p:spPr>
      </p:pic>
    </p:spTree>
    <p:extLst>
      <p:ext uri="{BB962C8B-B14F-4D97-AF65-F5344CB8AC3E}">
        <p14:creationId xmlns:p14="http://schemas.microsoft.com/office/powerpoint/2010/main" val="11382992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84278D-F88A-4014-9BFA-5AAFFE13D3D9}"/>
              </a:ext>
            </a:extLst>
          </p:cNvPr>
          <p:cNvSpPr>
            <a:spLocks noGrp="1"/>
          </p:cNvSpPr>
          <p:nvPr>
            <p:ph type="title"/>
          </p:nvPr>
        </p:nvSpPr>
        <p:spPr/>
        <p:txBody>
          <a:bodyPr/>
          <a:lstStyle/>
          <a:p>
            <a:r>
              <a:rPr lang="en-US"/>
              <a:t>Batch normalization</a:t>
            </a:r>
          </a:p>
        </p:txBody>
      </p:sp>
      <p:sp>
        <p:nvSpPr>
          <p:cNvPr id="8" name="Content Placeholder 7">
            <a:extLst>
              <a:ext uri="{FF2B5EF4-FFF2-40B4-BE49-F238E27FC236}">
                <a16:creationId xmlns:a16="http://schemas.microsoft.com/office/drawing/2014/main" id="{3030F3E3-5972-4B2C-AC0E-6A63DB9F389B}"/>
              </a:ext>
            </a:extLst>
          </p:cNvPr>
          <p:cNvSpPr>
            <a:spLocks noGrp="1"/>
          </p:cNvSpPr>
          <p:nvPr>
            <p:ph idx="1"/>
          </p:nvPr>
        </p:nvSpPr>
        <p:spPr>
          <a:xfrm>
            <a:off x="609600" y="1600201"/>
            <a:ext cx="10972800" cy="2209799"/>
          </a:xfrm>
        </p:spPr>
        <p:txBody>
          <a:bodyPr/>
          <a:lstStyle/>
          <a:p>
            <a:r>
              <a:rPr lang="en-US"/>
              <a:t>Mục tiêu: làm cho cho quá trình học nhanh h</a:t>
            </a:r>
            <a:r>
              <a:rPr lang="vi-VN"/>
              <a:t>ơ</a:t>
            </a:r>
            <a:r>
              <a:rPr lang="en-US"/>
              <a:t>n:</a:t>
            </a:r>
          </a:p>
          <a:p>
            <a:pPr lvl="1"/>
            <a:r>
              <a:rPr lang="en-US">
                <a:solidFill>
                  <a:srgbClr val="FF0000"/>
                </a:solidFill>
              </a:rPr>
              <a:t>Chuẩn hóa đầu vào (input) giúp cho quá trình học - điều chỉnh các tham số W và b tốt h</a:t>
            </a:r>
            <a:r>
              <a:rPr lang="vi-VN">
                <a:solidFill>
                  <a:srgbClr val="FF0000"/>
                </a:solidFill>
              </a:rPr>
              <a:t>ơ</a:t>
            </a:r>
            <a:r>
              <a:rPr lang="en-US">
                <a:solidFill>
                  <a:srgbClr val="FF0000"/>
                </a:solidFill>
              </a:rPr>
              <a:t>n.</a:t>
            </a:r>
          </a:p>
          <a:p>
            <a:r>
              <a:rPr lang="en-US"/>
              <a:t>Minh họa:</a:t>
            </a:r>
          </a:p>
        </p:txBody>
      </p:sp>
      <p:sp>
        <p:nvSpPr>
          <p:cNvPr id="9" name="Oval 8">
            <a:extLst>
              <a:ext uri="{FF2B5EF4-FFF2-40B4-BE49-F238E27FC236}">
                <a16:creationId xmlns:a16="http://schemas.microsoft.com/office/drawing/2014/main" id="{9AF2A9FB-829E-41F5-A87D-AA2791FA3212}"/>
              </a:ext>
            </a:extLst>
          </p:cNvPr>
          <p:cNvSpPr/>
          <p:nvPr/>
        </p:nvSpPr>
        <p:spPr>
          <a:xfrm>
            <a:off x="1066800" y="3992563"/>
            <a:ext cx="2819400" cy="8382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9DE92B-EB94-4B1C-839A-0F3F67BC8D61}"/>
              </a:ext>
            </a:extLst>
          </p:cNvPr>
          <p:cNvSpPr/>
          <p:nvPr/>
        </p:nvSpPr>
        <p:spPr>
          <a:xfrm>
            <a:off x="1447800" y="4114800"/>
            <a:ext cx="2057400" cy="6096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846304-2010-4E1E-9CCC-50CA736F236F}"/>
              </a:ext>
            </a:extLst>
          </p:cNvPr>
          <p:cNvSpPr/>
          <p:nvPr/>
        </p:nvSpPr>
        <p:spPr>
          <a:xfrm>
            <a:off x="1676400" y="4267200"/>
            <a:ext cx="1553497" cy="296863"/>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5F7BBC-0AD3-43B5-B604-DCB1DD2D0E85}"/>
              </a:ext>
            </a:extLst>
          </p:cNvPr>
          <p:cNvSpPr txBox="1"/>
          <p:nvPr/>
        </p:nvSpPr>
        <p:spPr>
          <a:xfrm>
            <a:off x="3648378" y="4675949"/>
            <a:ext cx="428322" cy="369332"/>
          </a:xfrm>
          <a:prstGeom prst="rect">
            <a:avLst/>
          </a:prstGeom>
          <a:noFill/>
        </p:spPr>
        <p:txBody>
          <a:bodyPr wrap="square" rtlCol="0">
            <a:spAutoFit/>
          </a:bodyPr>
          <a:lstStyle/>
          <a:p>
            <a:r>
              <a:rPr lang="en-US"/>
              <a:t>x1</a:t>
            </a:r>
          </a:p>
        </p:txBody>
      </p:sp>
      <p:sp>
        <p:nvSpPr>
          <p:cNvPr id="13" name="TextBox 12">
            <a:extLst>
              <a:ext uri="{FF2B5EF4-FFF2-40B4-BE49-F238E27FC236}">
                <a16:creationId xmlns:a16="http://schemas.microsoft.com/office/drawing/2014/main" id="{9A9E5CA8-20F6-447B-9517-BB36F20E9784}"/>
              </a:ext>
            </a:extLst>
          </p:cNvPr>
          <p:cNvSpPr txBox="1"/>
          <p:nvPr/>
        </p:nvSpPr>
        <p:spPr>
          <a:xfrm>
            <a:off x="3497826" y="4194731"/>
            <a:ext cx="428322" cy="369332"/>
          </a:xfrm>
          <a:prstGeom prst="rect">
            <a:avLst/>
          </a:prstGeom>
          <a:noFill/>
        </p:spPr>
        <p:txBody>
          <a:bodyPr wrap="square" rtlCol="0">
            <a:spAutoFit/>
          </a:bodyPr>
          <a:lstStyle/>
          <a:p>
            <a:r>
              <a:rPr lang="en-US"/>
              <a:t>x2</a:t>
            </a:r>
          </a:p>
        </p:txBody>
      </p:sp>
      <p:sp>
        <p:nvSpPr>
          <p:cNvPr id="14" name="TextBox 13">
            <a:extLst>
              <a:ext uri="{FF2B5EF4-FFF2-40B4-BE49-F238E27FC236}">
                <a16:creationId xmlns:a16="http://schemas.microsoft.com/office/drawing/2014/main" id="{F2566588-335B-49AF-B634-7B3F406BC2CB}"/>
              </a:ext>
            </a:extLst>
          </p:cNvPr>
          <p:cNvSpPr txBox="1"/>
          <p:nvPr/>
        </p:nvSpPr>
        <p:spPr>
          <a:xfrm>
            <a:off x="2566220" y="4238102"/>
            <a:ext cx="428322" cy="369332"/>
          </a:xfrm>
          <a:prstGeom prst="rect">
            <a:avLst/>
          </a:prstGeom>
          <a:noFill/>
        </p:spPr>
        <p:txBody>
          <a:bodyPr wrap="square" rtlCol="0">
            <a:spAutoFit/>
          </a:bodyPr>
          <a:lstStyle/>
          <a:p>
            <a:r>
              <a:rPr lang="en-US"/>
              <a:t>x3</a:t>
            </a:r>
          </a:p>
        </p:txBody>
      </p:sp>
      <p:sp>
        <p:nvSpPr>
          <p:cNvPr id="15" name="Oval 14">
            <a:extLst>
              <a:ext uri="{FF2B5EF4-FFF2-40B4-BE49-F238E27FC236}">
                <a16:creationId xmlns:a16="http://schemas.microsoft.com/office/drawing/2014/main" id="{F61771C6-C232-408B-A83F-078591C98825}"/>
              </a:ext>
            </a:extLst>
          </p:cNvPr>
          <p:cNvSpPr/>
          <p:nvPr/>
        </p:nvSpPr>
        <p:spPr>
          <a:xfrm>
            <a:off x="8172448" y="3570295"/>
            <a:ext cx="1981200" cy="1676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616457C-31EA-4B41-9901-901565473A44}"/>
              </a:ext>
            </a:extLst>
          </p:cNvPr>
          <p:cNvSpPr/>
          <p:nvPr/>
        </p:nvSpPr>
        <p:spPr>
          <a:xfrm>
            <a:off x="8429316" y="3752268"/>
            <a:ext cx="1467465" cy="1312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4E2B41-1D5F-4819-8287-B31E49816E71}"/>
              </a:ext>
            </a:extLst>
          </p:cNvPr>
          <p:cNvSpPr/>
          <p:nvPr/>
        </p:nvSpPr>
        <p:spPr>
          <a:xfrm>
            <a:off x="8705848" y="3959232"/>
            <a:ext cx="919932" cy="8403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608C56F-FDF9-4019-814B-8985EBF2268C}"/>
              </a:ext>
            </a:extLst>
          </p:cNvPr>
          <p:cNvSpPr txBox="1"/>
          <p:nvPr/>
        </p:nvSpPr>
        <p:spPr>
          <a:xfrm>
            <a:off x="10237830" y="4585399"/>
            <a:ext cx="428322" cy="369332"/>
          </a:xfrm>
          <a:prstGeom prst="rect">
            <a:avLst/>
          </a:prstGeom>
          <a:noFill/>
        </p:spPr>
        <p:txBody>
          <a:bodyPr wrap="square" rtlCol="0">
            <a:spAutoFit/>
          </a:bodyPr>
          <a:lstStyle/>
          <a:p>
            <a:r>
              <a:rPr lang="en-US"/>
              <a:t>x1</a:t>
            </a:r>
          </a:p>
        </p:txBody>
      </p:sp>
      <p:sp>
        <p:nvSpPr>
          <p:cNvPr id="23" name="TextBox 22">
            <a:extLst>
              <a:ext uri="{FF2B5EF4-FFF2-40B4-BE49-F238E27FC236}">
                <a16:creationId xmlns:a16="http://schemas.microsoft.com/office/drawing/2014/main" id="{0D98E714-6C4A-4B89-BB89-8050E3810096}"/>
              </a:ext>
            </a:extLst>
          </p:cNvPr>
          <p:cNvSpPr txBox="1"/>
          <p:nvPr/>
        </p:nvSpPr>
        <p:spPr>
          <a:xfrm>
            <a:off x="9819657" y="4147552"/>
            <a:ext cx="428322" cy="369332"/>
          </a:xfrm>
          <a:prstGeom prst="rect">
            <a:avLst/>
          </a:prstGeom>
          <a:noFill/>
        </p:spPr>
        <p:txBody>
          <a:bodyPr wrap="square" rtlCol="0">
            <a:spAutoFit/>
          </a:bodyPr>
          <a:lstStyle/>
          <a:p>
            <a:r>
              <a:rPr lang="en-US"/>
              <a:t>x2</a:t>
            </a:r>
          </a:p>
        </p:txBody>
      </p:sp>
      <p:sp>
        <p:nvSpPr>
          <p:cNvPr id="24" name="TextBox 23">
            <a:extLst>
              <a:ext uri="{FF2B5EF4-FFF2-40B4-BE49-F238E27FC236}">
                <a16:creationId xmlns:a16="http://schemas.microsoft.com/office/drawing/2014/main" id="{02A271D2-CBE8-492A-9BAD-80D29C26157F}"/>
              </a:ext>
            </a:extLst>
          </p:cNvPr>
          <p:cNvSpPr txBox="1"/>
          <p:nvPr/>
        </p:nvSpPr>
        <p:spPr>
          <a:xfrm>
            <a:off x="9197458" y="4026730"/>
            <a:ext cx="428322" cy="369332"/>
          </a:xfrm>
          <a:prstGeom prst="rect">
            <a:avLst/>
          </a:prstGeom>
          <a:noFill/>
        </p:spPr>
        <p:txBody>
          <a:bodyPr wrap="square" rtlCol="0">
            <a:spAutoFit/>
          </a:bodyPr>
          <a:lstStyle/>
          <a:p>
            <a:r>
              <a:rPr lang="en-US"/>
              <a:t>x3</a:t>
            </a:r>
          </a:p>
        </p:txBody>
      </p:sp>
      <p:sp>
        <p:nvSpPr>
          <p:cNvPr id="25" name="TextBox 24">
            <a:extLst>
              <a:ext uri="{FF2B5EF4-FFF2-40B4-BE49-F238E27FC236}">
                <a16:creationId xmlns:a16="http://schemas.microsoft.com/office/drawing/2014/main" id="{081D80ED-443D-467E-9C13-175AC937EAC2}"/>
              </a:ext>
            </a:extLst>
          </p:cNvPr>
          <p:cNvSpPr txBox="1"/>
          <p:nvPr/>
        </p:nvSpPr>
        <p:spPr>
          <a:xfrm>
            <a:off x="1344570" y="5342476"/>
            <a:ext cx="2581578" cy="646331"/>
          </a:xfrm>
          <a:prstGeom prst="rect">
            <a:avLst/>
          </a:prstGeom>
          <a:noFill/>
        </p:spPr>
        <p:txBody>
          <a:bodyPr wrap="square" rtlCol="0">
            <a:spAutoFit/>
          </a:bodyPr>
          <a:lstStyle/>
          <a:p>
            <a:r>
              <a:rPr lang="en-US">
                <a:solidFill>
                  <a:srgbClr val="0066FF"/>
                </a:solidFill>
              </a:rPr>
              <a:t>Dữ liệu ch</a:t>
            </a:r>
            <a:r>
              <a:rPr lang="vi-VN">
                <a:solidFill>
                  <a:srgbClr val="0066FF"/>
                </a:solidFill>
              </a:rPr>
              <a:t>ư</a:t>
            </a:r>
            <a:r>
              <a:rPr lang="en-US">
                <a:solidFill>
                  <a:srgbClr val="0066FF"/>
                </a:solidFill>
              </a:rPr>
              <a:t>a chuẩn hóa</a:t>
            </a:r>
          </a:p>
        </p:txBody>
      </p:sp>
      <p:sp>
        <p:nvSpPr>
          <p:cNvPr id="26" name="TextBox 25">
            <a:extLst>
              <a:ext uri="{FF2B5EF4-FFF2-40B4-BE49-F238E27FC236}">
                <a16:creationId xmlns:a16="http://schemas.microsoft.com/office/drawing/2014/main" id="{BCC810E9-6C4D-4889-878D-B0724BE8AB07}"/>
              </a:ext>
            </a:extLst>
          </p:cNvPr>
          <p:cNvSpPr txBox="1"/>
          <p:nvPr/>
        </p:nvSpPr>
        <p:spPr>
          <a:xfrm>
            <a:off x="8084574" y="5574961"/>
            <a:ext cx="2581578" cy="369332"/>
          </a:xfrm>
          <a:prstGeom prst="rect">
            <a:avLst/>
          </a:prstGeom>
          <a:noFill/>
        </p:spPr>
        <p:txBody>
          <a:bodyPr wrap="square" rtlCol="0">
            <a:spAutoFit/>
          </a:bodyPr>
          <a:lstStyle/>
          <a:p>
            <a:r>
              <a:rPr lang="en-US">
                <a:solidFill>
                  <a:srgbClr val="008000"/>
                </a:solidFill>
              </a:rPr>
              <a:t>Dữ liệu đã chuẩn hóa</a:t>
            </a:r>
          </a:p>
        </p:txBody>
      </p:sp>
      <p:sp>
        <p:nvSpPr>
          <p:cNvPr id="27" name="Arrow: Right 26">
            <a:extLst>
              <a:ext uri="{FF2B5EF4-FFF2-40B4-BE49-F238E27FC236}">
                <a16:creationId xmlns:a16="http://schemas.microsoft.com/office/drawing/2014/main" id="{230A56B8-CE59-4CBC-BA5A-8BF1440779C7}"/>
              </a:ext>
            </a:extLst>
          </p:cNvPr>
          <p:cNvSpPr/>
          <p:nvPr/>
        </p:nvSpPr>
        <p:spPr>
          <a:xfrm>
            <a:off x="4876800" y="3992563"/>
            <a:ext cx="2448845" cy="80699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Normalization</a:t>
            </a:r>
          </a:p>
        </p:txBody>
      </p:sp>
      <p:sp>
        <p:nvSpPr>
          <p:cNvPr id="28" name="Oval 27">
            <a:extLst>
              <a:ext uri="{FF2B5EF4-FFF2-40B4-BE49-F238E27FC236}">
                <a16:creationId xmlns:a16="http://schemas.microsoft.com/office/drawing/2014/main" id="{E7A77CE2-845B-4A76-A853-0901875FD78D}"/>
              </a:ext>
            </a:extLst>
          </p:cNvPr>
          <p:cNvSpPr/>
          <p:nvPr/>
        </p:nvSpPr>
        <p:spPr>
          <a:xfrm>
            <a:off x="2400304" y="4369008"/>
            <a:ext cx="114298" cy="1075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4E65C3-FE15-4064-B732-D81885439D05}"/>
              </a:ext>
            </a:extLst>
          </p:cNvPr>
          <p:cNvSpPr/>
          <p:nvPr/>
        </p:nvSpPr>
        <p:spPr>
          <a:xfrm>
            <a:off x="9113886" y="4354735"/>
            <a:ext cx="114298" cy="107519"/>
          </a:xfrm>
          <a:prstGeom prst="ellipse">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8501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3B20-1DC1-4515-A986-96A989E7B2A9}"/>
              </a:ext>
            </a:extLst>
          </p:cNvPr>
          <p:cNvSpPr>
            <a:spLocks noGrp="1"/>
          </p:cNvSpPr>
          <p:nvPr>
            <p:ph type="title"/>
          </p:nvPr>
        </p:nvSpPr>
        <p:spPr/>
        <p:txBody>
          <a:bodyPr/>
          <a:lstStyle/>
          <a:p>
            <a:r>
              <a:rPr lang="en-US"/>
              <a:t>Normalizing input</a:t>
            </a:r>
          </a:p>
        </p:txBody>
      </p:sp>
      <p:grpSp>
        <p:nvGrpSpPr>
          <p:cNvPr id="4" name="Group 3">
            <a:extLst>
              <a:ext uri="{FF2B5EF4-FFF2-40B4-BE49-F238E27FC236}">
                <a16:creationId xmlns:a16="http://schemas.microsoft.com/office/drawing/2014/main" id="{2EA9B7EF-FE8A-4FF7-A24F-B3BE54EDA755}"/>
              </a:ext>
            </a:extLst>
          </p:cNvPr>
          <p:cNvGrpSpPr/>
          <p:nvPr/>
        </p:nvGrpSpPr>
        <p:grpSpPr>
          <a:xfrm>
            <a:off x="1368759" y="2472920"/>
            <a:ext cx="3650610" cy="1746520"/>
            <a:chOff x="619803" y="1361210"/>
            <a:chExt cx="3650610" cy="174652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9895BE-7E15-405E-9405-5F8E2533C9FE}"/>
                    </a:ext>
                  </a:extLst>
                </p:cNvPr>
                <p:cNvSpPr txBox="1"/>
                <p:nvPr/>
              </p:nvSpPr>
              <p:spPr>
                <a:xfrm>
                  <a:off x="619803" y="1361210"/>
                  <a:ext cx="4876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19803" y="1361210"/>
                  <a:ext cx="487698"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1E4F4B-1326-4AC4-B691-B5A818E77C15}"/>
                    </a:ext>
                  </a:extLst>
                </p:cNvPr>
                <p:cNvSpPr txBox="1"/>
                <p:nvPr/>
              </p:nvSpPr>
              <p:spPr>
                <a:xfrm>
                  <a:off x="619803" y="1988249"/>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19803" y="1988249"/>
                  <a:ext cx="497187"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641A1B-FBBD-4FD5-A400-DBEC42EC9DC6}"/>
                    </a:ext>
                  </a:extLst>
                </p:cNvPr>
                <p:cNvSpPr txBox="1"/>
                <p:nvPr/>
              </p:nvSpPr>
              <p:spPr>
                <a:xfrm>
                  <a:off x="619803" y="2615287"/>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3</m:t>
                            </m:r>
                          </m:sub>
                        </m:sSub>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19803" y="2615287"/>
                  <a:ext cx="497187" cy="492443"/>
                </a:xfrm>
                <a:prstGeom prst="rect">
                  <a:avLst/>
                </a:prstGeom>
                <a:blipFill rotWithShape="0">
                  <a:blip r:embed="rId4"/>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C0EDB03-4533-4714-8B46-DA3F1923364D}"/>
                </a:ext>
              </a:extLst>
            </p:cNvPr>
            <p:cNvCxnSpPr>
              <a:stCxn id="5" idx="3"/>
              <a:endCxn id="11" idx="2"/>
            </p:cNvCxnSpPr>
            <p:nvPr/>
          </p:nvCxnSpPr>
          <p:spPr>
            <a:xfrm>
              <a:off x="1107501" y="1607432"/>
              <a:ext cx="1183416" cy="62703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B93BAB-0614-45A8-B5AD-E8A8A8F04F06}"/>
                </a:ext>
              </a:extLst>
            </p:cNvPr>
            <p:cNvCxnSpPr>
              <a:stCxn id="6" idx="3"/>
              <a:endCxn id="11" idx="2"/>
            </p:cNvCxnSpPr>
            <p:nvPr/>
          </p:nvCxnSpPr>
          <p:spPr>
            <a:xfrm flipV="1">
              <a:off x="1116990" y="2234470"/>
              <a:ext cx="1173927"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3B5D89-7981-4B43-A5AE-D037D0C4D41F}"/>
                </a:ext>
              </a:extLst>
            </p:cNvPr>
            <p:cNvCxnSpPr>
              <a:stCxn id="7" idx="3"/>
              <a:endCxn id="11" idx="2"/>
            </p:cNvCxnSpPr>
            <p:nvPr/>
          </p:nvCxnSpPr>
          <p:spPr>
            <a:xfrm flipV="1">
              <a:off x="1116990" y="2234470"/>
              <a:ext cx="1173927" cy="627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7938257-11FD-431D-9765-BBA2C422A7D8}"/>
                </a:ext>
              </a:extLst>
            </p:cNvPr>
            <p:cNvSpPr/>
            <p:nvPr/>
          </p:nvSpPr>
          <p:spPr>
            <a:xfrm>
              <a:off x="2290917" y="196015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66A0928-0821-4F4D-A1DE-863D78812B9F}"/>
                </a:ext>
              </a:extLst>
            </p:cNvPr>
            <p:cNvCxnSpPr>
              <a:stCxn id="11" idx="6"/>
              <a:endCxn id="13" idx="1"/>
            </p:cNvCxnSpPr>
            <p:nvPr/>
          </p:nvCxnSpPr>
          <p:spPr>
            <a:xfrm>
              <a:off x="2839557" y="2234470"/>
              <a:ext cx="91699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F6931B-F347-48FA-AA2A-AC489E5F391F}"/>
                    </a:ext>
                  </a:extLst>
                </p:cNvPr>
                <p:cNvSpPr txBox="1"/>
                <p:nvPr/>
              </p:nvSpPr>
              <p:spPr>
                <a:xfrm>
                  <a:off x="3756554" y="1952673"/>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charset="0"/>
                              </a:rPr>
                              <m:t>𝑦</m:t>
                            </m:r>
                          </m:e>
                        </m:ac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756554" y="1952673"/>
                  <a:ext cx="513859"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AC9BEC-8929-4743-BF5B-55F52099022B}"/>
                    </a:ext>
                  </a:extLst>
                </p:cNvPr>
                <p:cNvSpPr txBox="1"/>
                <p:nvPr/>
              </p:nvSpPr>
              <p:spPr>
                <a:xfrm>
                  <a:off x="1446262" y="1440693"/>
                  <a:ext cx="7775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𝑤</m:t>
                        </m:r>
                        <m:r>
                          <a:rPr lang="en-US" sz="2400" i="1" dirty="0" smtClean="0">
                            <a:latin typeface="Cambria Math" charset="0"/>
                          </a:rPr>
                          <m:t>,</m:t>
                        </m:r>
                        <m:r>
                          <a:rPr lang="en-US" sz="2400" i="1" dirty="0" smtClean="0">
                            <a:latin typeface="Cambria Math" charset="0"/>
                          </a:rPr>
                          <m:t>𝑏</m:t>
                        </m:r>
                      </m:oMath>
                    </m:oMathPara>
                  </a14:m>
                  <a:endParaRPr 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446262" y="1440693"/>
                  <a:ext cx="777521" cy="46166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9757CCF-E04D-4630-82D3-A1E6A7A3111C}"/>
                  </a:ext>
                </a:extLst>
              </p:cNvPr>
              <p:cNvSpPr txBox="1"/>
              <p:nvPr/>
            </p:nvSpPr>
            <p:spPr>
              <a:xfrm>
                <a:off x="7172632" y="1986496"/>
                <a:ext cx="3038168" cy="304519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𝑚</m:t>
                          </m:r>
                        </m:den>
                      </m:f>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𝑖</m:t>
                          </m:r>
                        </m:sub>
                        <m:sup/>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𝑋</m:t>
                              </m:r>
                            </m:e>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𝑖</m:t>
                              </m:r>
                              <m:r>
                                <a:rPr lang="en-US" sz="2800" b="0" i="1" smtClean="0">
                                  <a:latin typeface="Cambria Math" panose="02040503050406030204" pitchFamily="18" charset="0"/>
                                  <a:ea typeface="Cambria Math" panose="02040503050406030204" pitchFamily="18" charset="0"/>
                                </a:rPr>
                                <m:t>)</m:t>
                              </m:r>
                            </m:sup>
                          </m:sSup>
                        </m:e>
                      </m:nary>
                    </m:oMath>
                  </m:oMathPara>
                </a14:m>
                <a:endParaRPr lang="en-US" sz="2800"/>
              </a:p>
              <a:p>
                <a:pPr/>
                <a14:m>
                  <m:oMathPara xmlns:m="http://schemas.openxmlformats.org/officeDocument/2006/math">
                    <m:oMathParaPr>
                      <m:jc m:val="left"/>
                    </m:oMathParaPr>
                    <m:oMath xmlns:m="http://schemas.openxmlformats.org/officeDocument/2006/math">
                      <m:r>
                        <a:rPr lang="en-US" sz="2800" b="0" i="1" smtClean="0">
                          <a:solidFill>
                            <a:srgbClr val="FF0000"/>
                          </a:solidFill>
                          <a:latin typeface="Cambria Math" panose="02040503050406030204" pitchFamily="18" charset="0"/>
                        </a:rPr>
                        <m:t>𝑋</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𝑋</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𝜇</m:t>
                      </m:r>
                    </m:oMath>
                  </m:oMathPara>
                </a14:m>
                <a:endParaRPr lang="en-US" sz="2800">
                  <a:solidFill>
                    <a:srgbClr val="FF0000"/>
                  </a:solidFill>
                </a:endParaRPr>
              </a:p>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𝑚</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)^2</m:t>
                              </m:r>
                            </m:sup>
                          </m:sSup>
                        </m:e>
                      </m:nary>
                    </m:oMath>
                  </m:oMathPara>
                </a14:m>
                <a:endParaRPr lang="en-US" sz="2800"/>
              </a:p>
              <a:p>
                <a:pPr/>
                <a14:m>
                  <m:oMathPara xmlns:m="http://schemas.openxmlformats.org/officeDocument/2006/math">
                    <m:oMathParaPr>
                      <m:jc m:val="left"/>
                    </m:oMathParaPr>
                    <m:oMath xmlns:m="http://schemas.openxmlformats.org/officeDocument/2006/math">
                      <m:r>
                        <a:rPr lang="en-US" sz="2800" b="0" i="1" smtClean="0">
                          <a:solidFill>
                            <a:srgbClr val="FF0000"/>
                          </a:solidFill>
                          <a:latin typeface="Cambria Math" panose="02040503050406030204" pitchFamily="18" charset="0"/>
                        </a:rPr>
                        <m:t>𝑋</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𝑋</m:t>
                      </m:r>
                      <m:r>
                        <a:rPr lang="en-US" sz="2800" b="0" i="1" smtClean="0">
                          <a:solidFill>
                            <a:srgbClr val="FF0000"/>
                          </a:solidFill>
                          <a:latin typeface="Cambria Math" panose="02040503050406030204" pitchFamily="18" charset="0"/>
                        </a:rPr>
                        <m:t>/</m:t>
                      </m:r>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ea typeface="Cambria Math" panose="02040503050406030204" pitchFamily="18" charset="0"/>
                            </a:rPr>
                            <m:t>𝜎</m:t>
                          </m:r>
                        </m:e>
                        <m:sup>
                          <m:r>
                            <a:rPr lang="en-US" sz="2800" i="1">
                              <a:solidFill>
                                <a:srgbClr val="FF0000"/>
                              </a:solidFill>
                              <a:latin typeface="Cambria Math" panose="02040503050406030204" pitchFamily="18" charset="0"/>
                            </a:rPr>
                            <m:t>2</m:t>
                          </m:r>
                        </m:sup>
                      </m:sSup>
                    </m:oMath>
                  </m:oMathPara>
                </a14:m>
                <a:endParaRPr lang="en-US" sz="2800">
                  <a:solidFill>
                    <a:srgbClr val="FF0000"/>
                  </a:solidFill>
                </a:endParaRPr>
              </a:p>
            </p:txBody>
          </p:sp>
        </mc:Choice>
        <mc:Fallback xmlns="">
          <p:sp>
            <p:nvSpPr>
              <p:cNvPr id="60" name="TextBox 59">
                <a:extLst>
                  <a:ext uri="{FF2B5EF4-FFF2-40B4-BE49-F238E27FC236}">
                    <a16:creationId xmlns:a16="http://schemas.microsoft.com/office/drawing/2014/main" id="{39757CCF-E04D-4630-82D3-A1E6A7A3111C}"/>
                  </a:ext>
                </a:extLst>
              </p:cNvPr>
              <p:cNvSpPr txBox="1">
                <a:spLocks noRot="1" noChangeAspect="1" noMove="1" noResize="1" noEditPoints="1" noAdjustHandles="1" noChangeArrowheads="1" noChangeShapeType="1" noTextEdit="1"/>
              </p:cNvSpPr>
              <p:nvPr/>
            </p:nvSpPr>
            <p:spPr>
              <a:xfrm>
                <a:off x="7172632" y="1986496"/>
                <a:ext cx="3038168" cy="3045193"/>
              </a:xfrm>
              <a:prstGeom prst="rect">
                <a:avLst/>
              </a:prstGeom>
              <a:blipFill>
                <a:blip r:embed="rId7"/>
                <a:stretch>
                  <a:fillRect/>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3B570947-7FDC-4C04-B6B1-0E0E02DEA6A7}"/>
              </a:ext>
            </a:extLst>
          </p:cNvPr>
          <p:cNvSpPr/>
          <p:nvPr/>
        </p:nvSpPr>
        <p:spPr>
          <a:xfrm>
            <a:off x="1196174" y="2398468"/>
            <a:ext cx="771927" cy="2061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9E10533-81F3-48FE-AE65-23B4F237A1B9}"/>
              </a:ext>
            </a:extLst>
          </p:cNvPr>
          <p:cNvSpPr txBox="1"/>
          <p:nvPr/>
        </p:nvSpPr>
        <p:spPr>
          <a:xfrm>
            <a:off x="1387567" y="4655682"/>
            <a:ext cx="338554" cy="369332"/>
          </a:xfrm>
          <a:prstGeom prst="rect">
            <a:avLst/>
          </a:prstGeom>
          <a:noFill/>
        </p:spPr>
        <p:txBody>
          <a:bodyPr wrap="none" rtlCol="0">
            <a:spAutoFit/>
          </a:bodyPr>
          <a:lstStyle/>
          <a:p>
            <a:r>
              <a:rPr lang="en-US">
                <a:solidFill>
                  <a:srgbClr val="0066FF"/>
                </a:solidFill>
              </a:rPr>
              <a:t>X</a:t>
            </a:r>
          </a:p>
        </p:txBody>
      </p:sp>
      <p:cxnSp>
        <p:nvCxnSpPr>
          <p:cNvPr id="66" name="Connector: Elbow 65">
            <a:extLst>
              <a:ext uri="{FF2B5EF4-FFF2-40B4-BE49-F238E27FC236}">
                <a16:creationId xmlns:a16="http://schemas.microsoft.com/office/drawing/2014/main" id="{87982140-F5B9-4737-AC62-0FB13AA7A6ED}"/>
              </a:ext>
            </a:extLst>
          </p:cNvPr>
          <p:cNvCxnSpPr>
            <a:cxnSpLocks/>
            <a:stCxn id="60" idx="0"/>
            <a:endCxn id="61" idx="0"/>
          </p:cNvCxnSpPr>
          <p:nvPr/>
        </p:nvCxnSpPr>
        <p:spPr>
          <a:xfrm rot="16200000" flipH="1" flipV="1">
            <a:off x="4930941" y="-1362307"/>
            <a:ext cx="411972" cy="7109578"/>
          </a:xfrm>
          <a:prstGeom prst="bentConnector3">
            <a:avLst>
              <a:gd name="adj1" fmla="val -55489"/>
            </a:avLst>
          </a:prstGeom>
          <a:ln>
            <a:tailEnd type="triangle"/>
          </a:ln>
        </p:spPr>
        <p:style>
          <a:lnRef idx="1">
            <a:schemeClr val="accent2"/>
          </a:lnRef>
          <a:fillRef idx="0">
            <a:schemeClr val="accent2"/>
          </a:fillRef>
          <a:effectRef idx="0">
            <a:schemeClr val="accent2"/>
          </a:effectRef>
          <a:fontRef idx="minor">
            <a:schemeClr val="tx1"/>
          </a:fontRef>
        </p:style>
      </p:cxnSp>
      <p:sp>
        <p:nvSpPr>
          <p:cNvPr id="69" name="TextBox 68">
            <a:extLst>
              <a:ext uri="{FF2B5EF4-FFF2-40B4-BE49-F238E27FC236}">
                <a16:creationId xmlns:a16="http://schemas.microsoft.com/office/drawing/2014/main" id="{0B6F85F4-5CC7-4D66-8DC8-2C6E3FBD341A}"/>
              </a:ext>
            </a:extLst>
          </p:cNvPr>
          <p:cNvSpPr txBox="1"/>
          <p:nvPr/>
        </p:nvSpPr>
        <p:spPr>
          <a:xfrm>
            <a:off x="4644748" y="1844471"/>
            <a:ext cx="1441420" cy="369332"/>
          </a:xfrm>
          <a:prstGeom prst="rect">
            <a:avLst/>
          </a:prstGeom>
          <a:noFill/>
        </p:spPr>
        <p:txBody>
          <a:bodyPr wrap="none" rtlCol="0">
            <a:spAutoFit/>
          </a:bodyPr>
          <a:lstStyle/>
          <a:p>
            <a:r>
              <a:rPr lang="en-US">
                <a:solidFill>
                  <a:srgbClr val="FF0000"/>
                </a:solidFill>
              </a:rPr>
              <a:t>Normalize X</a:t>
            </a:r>
          </a:p>
        </p:txBody>
      </p:sp>
    </p:spTree>
    <p:extLst>
      <p:ext uri="{BB962C8B-B14F-4D97-AF65-F5344CB8AC3E}">
        <p14:creationId xmlns:p14="http://schemas.microsoft.com/office/powerpoint/2010/main" val="19393165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5F7F-912D-40F5-9F9B-540297B85B88}"/>
              </a:ext>
            </a:extLst>
          </p:cNvPr>
          <p:cNvSpPr>
            <a:spLocks noGrp="1"/>
          </p:cNvSpPr>
          <p:nvPr>
            <p:ph type="title"/>
          </p:nvPr>
        </p:nvSpPr>
        <p:spPr/>
        <p:txBody>
          <a:bodyPr/>
          <a:lstStyle/>
          <a:p>
            <a:r>
              <a:rPr lang="en-US"/>
              <a:t>Normalizing input</a:t>
            </a:r>
          </a:p>
        </p:txBody>
      </p:sp>
      <p:grpSp>
        <p:nvGrpSpPr>
          <p:cNvPr id="4" name="Group 3">
            <a:extLst>
              <a:ext uri="{FF2B5EF4-FFF2-40B4-BE49-F238E27FC236}">
                <a16:creationId xmlns:a16="http://schemas.microsoft.com/office/drawing/2014/main" id="{19562543-C1F4-44A4-A33B-ED35FE1FBB3F}"/>
              </a:ext>
            </a:extLst>
          </p:cNvPr>
          <p:cNvGrpSpPr/>
          <p:nvPr/>
        </p:nvGrpSpPr>
        <p:grpSpPr>
          <a:xfrm>
            <a:off x="609600" y="1905000"/>
            <a:ext cx="4774180" cy="1700800"/>
            <a:chOff x="673092" y="4725440"/>
            <a:chExt cx="4774180" cy="170080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167E89-A801-46B9-91A0-9044C0493E78}"/>
                    </a:ext>
                  </a:extLst>
                </p:cNvPr>
                <p:cNvSpPr txBox="1"/>
                <p:nvPr/>
              </p:nvSpPr>
              <p:spPr>
                <a:xfrm>
                  <a:off x="673092" y="4725440"/>
                  <a:ext cx="4876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73092" y="4725440"/>
                  <a:ext cx="487698" cy="49244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DA0FC5-37E0-420E-8089-FCDC4378F094}"/>
                    </a:ext>
                  </a:extLst>
                </p:cNvPr>
                <p:cNvSpPr txBox="1"/>
                <p:nvPr/>
              </p:nvSpPr>
              <p:spPr>
                <a:xfrm>
                  <a:off x="673092" y="5352479"/>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48" name="TextBox 47"/>
                <p:cNvSpPr txBox="1">
                  <a:spLocks noRot="1" noChangeAspect="1" noMove="1" noResize="1" noEditPoints="1" noAdjustHandles="1" noChangeArrowheads="1" noChangeShapeType="1" noTextEdit="1"/>
                </p:cNvSpPr>
                <p:nvPr/>
              </p:nvSpPr>
              <p:spPr>
                <a:xfrm>
                  <a:off x="673092" y="5352479"/>
                  <a:ext cx="497187" cy="49244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DEEC54-2F41-4A96-B49F-84F75CC58C14}"/>
                    </a:ext>
                  </a:extLst>
                </p:cNvPr>
                <p:cNvSpPr txBox="1"/>
                <p:nvPr/>
              </p:nvSpPr>
              <p:spPr>
                <a:xfrm>
                  <a:off x="673092" y="5933797"/>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3</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73092" y="5933797"/>
                  <a:ext cx="497187" cy="492443"/>
                </a:xfrm>
                <a:prstGeom prst="rect">
                  <a:avLst/>
                </a:prstGeom>
                <a:blipFill rotWithShape="0">
                  <a:blip r:embed="rId9"/>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491019E-688B-4020-B65A-EE1783928052}"/>
                </a:ext>
              </a:extLst>
            </p:cNvPr>
            <p:cNvCxnSpPr>
              <a:stCxn id="5" idx="3"/>
              <a:endCxn id="11" idx="2"/>
            </p:cNvCxnSpPr>
            <p:nvPr/>
          </p:nvCxnSpPr>
          <p:spPr>
            <a:xfrm>
              <a:off x="1160790" y="4971662"/>
              <a:ext cx="771927" cy="184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D1B395-C9EA-4873-86E5-9FDA55A9EF6F}"/>
                </a:ext>
              </a:extLst>
            </p:cNvPr>
            <p:cNvCxnSpPr>
              <a:stCxn id="6" idx="3"/>
              <a:endCxn id="14" idx="2"/>
            </p:cNvCxnSpPr>
            <p:nvPr/>
          </p:nvCxnSpPr>
          <p:spPr>
            <a:xfrm flipV="1">
              <a:off x="1170279" y="5576763"/>
              <a:ext cx="762438" cy="2193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8D7F3A-C82D-418A-A515-F30BDE21903D}"/>
                </a:ext>
              </a:extLst>
            </p:cNvPr>
            <p:cNvCxnSpPr>
              <a:stCxn id="7" idx="3"/>
              <a:endCxn id="15" idx="2"/>
            </p:cNvCxnSpPr>
            <p:nvPr/>
          </p:nvCxnSpPr>
          <p:spPr>
            <a:xfrm flipV="1">
              <a:off x="1170279" y="6180018"/>
              <a:ext cx="762438"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8CD96BC-2377-4763-B903-A594E8175926}"/>
                </a:ext>
              </a:extLst>
            </p:cNvPr>
            <p:cNvSpPr/>
            <p:nvPr/>
          </p:nvSpPr>
          <p:spPr>
            <a:xfrm>
              <a:off x="1932717" y="483634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5CDA384-08C2-4341-BAA6-17EE65E91C17}"/>
                </a:ext>
              </a:extLst>
            </p:cNvPr>
            <p:cNvCxnSpPr>
              <a:stCxn id="11" idx="6"/>
              <a:endCxn id="16" idx="2"/>
            </p:cNvCxnSpPr>
            <p:nvPr/>
          </p:nvCxnSpPr>
          <p:spPr>
            <a:xfrm>
              <a:off x="2207037" y="4973509"/>
              <a:ext cx="50040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130557-126F-442D-9C74-24F9B59726DF}"/>
                    </a:ext>
                  </a:extLst>
                </p:cNvPr>
                <p:cNvSpPr txBox="1"/>
                <p:nvPr/>
              </p:nvSpPr>
              <p:spPr>
                <a:xfrm>
                  <a:off x="4933413" y="5293077"/>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charset="0"/>
                              </a:rPr>
                              <m:t>𝑦</m:t>
                            </m:r>
                          </m:e>
                        </m:acc>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4933413" y="5293077"/>
                  <a:ext cx="513859" cy="584775"/>
                </a:xfrm>
                <a:prstGeom prst="rect">
                  <a:avLst/>
                </a:prstGeom>
                <a:blipFill rotWithShape="0">
                  <a:blip r:embed="rId10"/>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D34EA808-342C-4503-932C-3BB0B1D4FCCB}"/>
                </a:ext>
              </a:extLst>
            </p:cNvPr>
            <p:cNvSpPr/>
            <p:nvPr/>
          </p:nvSpPr>
          <p:spPr>
            <a:xfrm>
              <a:off x="1932717" y="543960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054BDC-D1E0-4B52-841A-C7D689AF4C46}"/>
                </a:ext>
              </a:extLst>
            </p:cNvPr>
            <p:cNvSpPr/>
            <p:nvPr/>
          </p:nvSpPr>
          <p:spPr>
            <a:xfrm>
              <a:off x="1932717" y="604285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8B095-6FF3-44B1-9C52-16C235969887}"/>
                </a:ext>
              </a:extLst>
            </p:cNvPr>
            <p:cNvSpPr/>
            <p:nvPr/>
          </p:nvSpPr>
          <p:spPr>
            <a:xfrm>
              <a:off x="2707440" y="483634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A528E4-833D-4EF8-B3AF-1F2D2BD9624C}"/>
                </a:ext>
              </a:extLst>
            </p:cNvPr>
            <p:cNvSpPr/>
            <p:nvPr/>
          </p:nvSpPr>
          <p:spPr>
            <a:xfrm>
              <a:off x="2712483" y="543960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C4AA21-9E01-4003-A342-F100250D9282}"/>
                </a:ext>
              </a:extLst>
            </p:cNvPr>
            <p:cNvSpPr/>
            <p:nvPr/>
          </p:nvSpPr>
          <p:spPr>
            <a:xfrm>
              <a:off x="2702397" y="604285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E73667-7534-4132-B928-5895DBFD1AA7}"/>
                </a:ext>
              </a:extLst>
            </p:cNvPr>
            <p:cNvSpPr/>
            <p:nvPr/>
          </p:nvSpPr>
          <p:spPr>
            <a:xfrm>
              <a:off x="3452423" y="483634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684D5A-DB34-45E5-8497-83ADED0788D6}"/>
                </a:ext>
              </a:extLst>
            </p:cNvPr>
            <p:cNvSpPr/>
            <p:nvPr/>
          </p:nvSpPr>
          <p:spPr>
            <a:xfrm>
              <a:off x="3452423" y="543960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3902628-5E59-4375-B704-1C5B8E4B7E23}"/>
                </a:ext>
              </a:extLst>
            </p:cNvPr>
            <p:cNvSpPr/>
            <p:nvPr/>
          </p:nvSpPr>
          <p:spPr>
            <a:xfrm>
              <a:off x="3452423" y="604285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11FAD5E-FFE0-4861-865E-F75B96F3C798}"/>
                </a:ext>
              </a:extLst>
            </p:cNvPr>
            <p:cNvSpPr/>
            <p:nvPr/>
          </p:nvSpPr>
          <p:spPr>
            <a:xfrm>
              <a:off x="4321383" y="543852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BC6A4E8-B84F-48BD-8285-36EDB3162BB9}"/>
                </a:ext>
              </a:extLst>
            </p:cNvPr>
            <p:cNvCxnSpPr>
              <a:stCxn id="11" idx="6"/>
              <a:endCxn id="17" idx="2"/>
            </p:cNvCxnSpPr>
            <p:nvPr/>
          </p:nvCxnSpPr>
          <p:spPr>
            <a:xfrm>
              <a:off x="2207037" y="4973509"/>
              <a:ext cx="505446" cy="6032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DA0512-FD03-4447-839E-320E28C86073}"/>
                </a:ext>
              </a:extLst>
            </p:cNvPr>
            <p:cNvCxnSpPr>
              <a:stCxn id="11" idx="6"/>
              <a:endCxn id="18" idx="2"/>
            </p:cNvCxnSpPr>
            <p:nvPr/>
          </p:nvCxnSpPr>
          <p:spPr>
            <a:xfrm>
              <a:off x="2207037" y="4973509"/>
              <a:ext cx="495360" cy="12065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9BA70-37BE-4544-B900-BF382DA7FAE6}"/>
                </a:ext>
              </a:extLst>
            </p:cNvPr>
            <p:cNvCxnSpPr>
              <a:stCxn id="14" idx="6"/>
              <a:endCxn id="16" idx="2"/>
            </p:cNvCxnSpPr>
            <p:nvPr/>
          </p:nvCxnSpPr>
          <p:spPr>
            <a:xfrm flipV="1">
              <a:off x="2207037" y="4973509"/>
              <a:ext cx="500403" cy="6032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CCEFD0-6080-433B-B7DF-5C1AAC5D344C}"/>
                </a:ext>
              </a:extLst>
            </p:cNvPr>
            <p:cNvCxnSpPr>
              <a:stCxn id="14" idx="6"/>
              <a:endCxn id="17" idx="2"/>
            </p:cNvCxnSpPr>
            <p:nvPr/>
          </p:nvCxnSpPr>
          <p:spPr>
            <a:xfrm>
              <a:off x="2207037" y="5576763"/>
              <a:ext cx="505446"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6214C1-3CE8-4B4B-9F8B-74A2A315E7D1}"/>
                </a:ext>
              </a:extLst>
            </p:cNvPr>
            <p:cNvCxnSpPr>
              <a:stCxn id="14" idx="6"/>
              <a:endCxn id="18" idx="2"/>
            </p:cNvCxnSpPr>
            <p:nvPr/>
          </p:nvCxnSpPr>
          <p:spPr>
            <a:xfrm>
              <a:off x="2207037" y="5576763"/>
              <a:ext cx="495360" cy="603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0064BBA-A0EA-4289-B52B-55C93BCBD9B0}"/>
                </a:ext>
              </a:extLst>
            </p:cNvPr>
            <p:cNvCxnSpPr>
              <a:stCxn id="15" idx="6"/>
              <a:endCxn id="18" idx="2"/>
            </p:cNvCxnSpPr>
            <p:nvPr/>
          </p:nvCxnSpPr>
          <p:spPr>
            <a:xfrm>
              <a:off x="2207037" y="6180018"/>
              <a:ext cx="49536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223224-857A-4B96-9671-AEAEBF48CE06}"/>
                </a:ext>
              </a:extLst>
            </p:cNvPr>
            <p:cNvCxnSpPr>
              <a:stCxn id="15" idx="6"/>
              <a:endCxn id="17" idx="2"/>
            </p:cNvCxnSpPr>
            <p:nvPr/>
          </p:nvCxnSpPr>
          <p:spPr>
            <a:xfrm flipV="1">
              <a:off x="2207037" y="5576763"/>
              <a:ext cx="505446" cy="603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F17450-707A-425E-8D16-427CCC8A9791}"/>
                </a:ext>
              </a:extLst>
            </p:cNvPr>
            <p:cNvCxnSpPr>
              <a:stCxn id="15" idx="6"/>
              <a:endCxn id="16" idx="2"/>
            </p:cNvCxnSpPr>
            <p:nvPr/>
          </p:nvCxnSpPr>
          <p:spPr>
            <a:xfrm flipV="1">
              <a:off x="2207037" y="4973509"/>
              <a:ext cx="500403" cy="12065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5A7DEF-FE52-4A77-85DA-0C453F7463BE}"/>
                </a:ext>
              </a:extLst>
            </p:cNvPr>
            <p:cNvCxnSpPr>
              <a:stCxn id="16" idx="6"/>
              <a:endCxn id="19" idx="2"/>
            </p:cNvCxnSpPr>
            <p:nvPr/>
          </p:nvCxnSpPr>
          <p:spPr>
            <a:xfrm>
              <a:off x="2981760" y="4973509"/>
              <a:ext cx="47066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2B6B67-2C89-42B5-B54F-0D00F6172473}"/>
                </a:ext>
              </a:extLst>
            </p:cNvPr>
            <p:cNvCxnSpPr>
              <a:stCxn id="16" idx="6"/>
              <a:endCxn id="20" idx="2"/>
            </p:cNvCxnSpPr>
            <p:nvPr/>
          </p:nvCxnSpPr>
          <p:spPr>
            <a:xfrm>
              <a:off x="2981760" y="4973509"/>
              <a:ext cx="470663" cy="6032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D3E427-A4CC-413B-B92F-781D666A07B2}"/>
                </a:ext>
              </a:extLst>
            </p:cNvPr>
            <p:cNvCxnSpPr>
              <a:stCxn id="16" idx="6"/>
              <a:endCxn id="21" idx="2"/>
            </p:cNvCxnSpPr>
            <p:nvPr/>
          </p:nvCxnSpPr>
          <p:spPr>
            <a:xfrm>
              <a:off x="2981760" y="4973509"/>
              <a:ext cx="470663" cy="12065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84C8E5D-F449-46E1-AE49-3F6A5D151827}"/>
                </a:ext>
              </a:extLst>
            </p:cNvPr>
            <p:cNvCxnSpPr>
              <a:stCxn id="17" idx="6"/>
              <a:endCxn id="19" idx="2"/>
            </p:cNvCxnSpPr>
            <p:nvPr/>
          </p:nvCxnSpPr>
          <p:spPr>
            <a:xfrm flipV="1">
              <a:off x="2986803" y="4973509"/>
              <a:ext cx="465620" cy="6032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30A594-CEE3-46B3-B5B5-69D78A28BB57}"/>
                </a:ext>
              </a:extLst>
            </p:cNvPr>
            <p:cNvCxnSpPr>
              <a:stCxn id="17" idx="6"/>
              <a:endCxn id="20" idx="2"/>
            </p:cNvCxnSpPr>
            <p:nvPr/>
          </p:nvCxnSpPr>
          <p:spPr>
            <a:xfrm>
              <a:off x="2986803" y="5576763"/>
              <a:ext cx="46562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A4B4340-9DD2-4970-BB5C-58EC228597A8}"/>
                </a:ext>
              </a:extLst>
            </p:cNvPr>
            <p:cNvCxnSpPr>
              <a:stCxn id="17" idx="6"/>
              <a:endCxn id="21" idx="2"/>
            </p:cNvCxnSpPr>
            <p:nvPr/>
          </p:nvCxnSpPr>
          <p:spPr>
            <a:xfrm>
              <a:off x="2986803" y="5576763"/>
              <a:ext cx="465620" cy="603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2861B8-5CF3-4F73-99EB-2C2547BF7864}"/>
                </a:ext>
              </a:extLst>
            </p:cNvPr>
            <p:cNvCxnSpPr>
              <a:stCxn id="18" idx="6"/>
              <a:endCxn id="21" idx="2"/>
            </p:cNvCxnSpPr>
            <p:nvPr/>
          </p:nvCxnSpPr>
          <p:spPr>
            <a:xfrm>
              <a:off x="2976717" y="6180018"/>
              <a:ext cx="475706"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254F23-AD38-4060-93C1-2648A79ADB00}"/>
                </a:ext>
              </a:extLst>
            </p:cNvPr>
            <p:cNvCxnSpPr>
              <a:stCxn id="18" idx="6"/>
              <a:endCxn id="20" idx="2"/>
            </p:cNvCxnSpPr>
            <p:nvPr/>
          </p:nvCxnSpPr>
          <p:spPr>
            <a:xfrm flipV="1">
              <a:off x="2976717" y="5576763"/>
              <a:ext cx="475706" cy="603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EB84DFF-0670-4C8C-99FF-BDF0F5D9306E}"/>
                </a:ext>
              </a:extLst>
            </p:cNvPr>
            <p:cNvCxnSpPr>
              <a:stCxn id="19" idx="6"/>
              <a:endCxn id="22" idx="2"/>
            </p:cNvCxnSpPr>
            <p:nvPr/>
          </p:nvCxnSpPr>
          <p:spPr>
            <a:xfrm>
              <a:off x="3726743" y="4973509"/>
              <a:ext cx="594640" cy="6021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192A3C1-0B8A-4386-98F9-0053C8622220}"/>
                </a:ext>
              </a:extLst>
            </p:cNvPr>
            <p:cNvCxnSpPr>
              <a:stCxn id="20" idx="6"/>
              <a:endCxn id="22" idx="2"/>
            </p:cNvCxnSpPr>
            <p:nvPr/>
          </p:nvCxnSpPr>
          <p:spPr>
            <a:xfrm flipV="1">
              <a:off x="3726743" y="5575686"/>
              <a:ext cx="594640" cy="1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5564AA-CA97-4562-AD54-055810C0A081}"/>
                </a:ext>
              </a:extLst>
            </p:cNvPr>
            <p:cNvCxnSpPr>
              <a:stCxn id="21" idx="6"/>
              <a:endCxn id="22" idx="2"/>
            </p:cNvCxnSpPr>
            <p:nvPr/>
          </p:nvCxnSpPr>
          <p:spPr>
            <a:xfrm flipV="1">
              <a:off x="3726743" y="5575686"/>
              <a:ext cx="594640" cy="60433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080A5E-E9A2-4BE7-A750-29DB1E778D3C}"/>
                </a:ext>
              </a:extLst>
            </p:cNvPr>
            <p:cNvCxnSpPr>
              <a:stCxn id="22" idx="6"/>
              <a:endCxn id="13" idx="1"/>
            </p:cNvCxnSpPr>
            <p:nvPr/>
          </p:nvCxnSpPr>
          <p:spPr>
            <a:xfrm>
              <a:off x="4595703" y="5575686"/>
              <a:ext cx="337710" cy="977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6B965E4-9D5D-49B0-BC2F-C58942BD94DC}"/>
                </a:ext>
              </a:extLst>
            </p:cNvPr>
            <p:cNvCxnSpPr>
              <a:stCxn id="7" idx="3"/>
              <a:endCxn id="14" idx="2"/>
            </p:cNvCxnSpPr>
            <p:nvPr/>
          </p:nvCxnSpPr>
          <p:spPr>
            <a:xfrm flipV="1">
              <a:off x="1170279" y="5576763"/>
              <a:ext cx="762438" cy="6032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1648750-4ECC-489E-B871-279DB7FEDBE1}"/>
                </a:ext>
              </a:extLst>
            </p:cNvPr>
            <p:cNvCxnSpPr>
              <a:stCxn id="7" idx="3"/>
              <a:endCxn id="11" idx="2"/>
            </p:cNvCxnSpPr>
            <p:nvPr/>
          </p:nvCxnSpPr>
          <p:spPr>
            <a:xfrm flipV="1">
              <a:off x="1170279" y="4973509"/>
              <a:ext cx="762438" cy="120651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2E7DB1-0491-4F3C-8CF0-30AFB6A4CDF7}"/>
                </a:ext>
              </a:extLst>
            </p:cNvPr>
            <p:cNvCxnSpPr>
              <a:stCxn id="6" idx="3"/>
              <a:endCxn id="11" idx="2"/>
            </p:cNvCxnSpPr>
            <p:nvPr/>
          </p:nvCxnSpPr>
          <p:spPr>
            <a:xfrm flipV="1">
              <a:off x="1170279" y="4973509"/>
              <a:ext cx="762438" cy="6251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4174C8-8264-4578-8006-8EBB65A2364F}"/>
                </a:ext>
              </a:extLst>
            </p:cNvPr>
            <p:cNvCxnSpPr>
              <a:stCxn id="6" idx="3"/>
              <a:endCxn id="15" idx="2"/>
            </p:cNvCxnSpPr>
            <p:nvPr/>
          </p:nvCxnSpPr>
          <p:spPr>
            <a:xfrm>
              <a:off x="1170279" y="5598701"/>
              <a:ext cx="762438" cy="58131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2C00F99-FAA6-4F46-A477-198A0D6D2258}"/>
                </a:ext>
              </a:extLst>
            </p:cNvPr>
            <p:cNvCxnSpPr>
              <a:stCxn id="5" idx="3"/>
              <a:endCxn id="15" idx="2"/>
            </p:cNvCxnSpPr>
            <p:nvPr/>
          </p:nvCxnSpPr>
          <p:spPr>
            <a:xfrm>
              <a:off x="1160790" y="4971662"/>
              <a:ext cx="771927" cy="12083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C0C704-984A-4909-B105-048B7F6DD2B8}"/>
                </a:ext>
              </a:extLst>
            </p:cNvPr>
            <p:cNvCxnSpPr>
              <a:stCxn id="5" idx="3"/>
              <a:endCxn id="14" idx="2"/>
            </p:cNvCxnSpPr>
            <p:nvPr/>
          </p:nvCxnSpPr>
          <p:spPr>
            <a:xfrm>
              <a:off x="1160790" y="4971662"/>
              <a:ext cx="771927" cy="60510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9EA7E7E3-1AE2-4ADE-960C-0453912B7CE2}"/>
              </a:ext>
            </a:extLst>
          </p:cNvPr>
          <p:cNvSpPr/>
          <p:nvPr/>
        </p:nvSpPr>
        <p:spPr>
          <a:xfrm>
            <a:off x="2436494" y="1715942"/>
            <a:ext cx="668031" cy="2285993"/>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6FF"/>
              </a:solidFill>
            </a:endParaRPr>
          </a:p>
        </p:txBody>
      </p:sp>
      <p:sp>
        <p:nvSpPr>
          <p:cNvPr id="3" name="TextBox 2">
            <a:extLst>
              <a:ext uri="{FF2B5EF4-FFF2-40B4-BE49-F238E27FC236}">
                <a16:creationId xmlns:a16="http://schemas.microsoft.com/office/drawing/2014/main" id="{78C9FCD3-36E7-4012-A742-9D6F7DE396B1}"/>
              </a:ext>
            </a:extLst>
          </p:cNvPr>
          <p:cNvSpPr txBox="1"/>
          <p:nvPr/>
        </p:nvSpPr>
        <p:spPr>
          <a:xfrm>
            <a:off x="6573026" y="1305180"/>
            <a:ext cx="4378122" cy="523220"/>
          </a:xfrm>
          <a:prstGeom prst="rect">
            <a:avLst/>
          </a:prstGeom>
          <a:noFill/>
        </p:spPr>
        <p:txBody>
          <a:bodyPr wrap="none" rtlCol="0">
            <a:spAutoFit/>
          </a:bodyPr>
          <a:lstStyle/>
          <a:p>
            <a:r>
              <a:rPr lang="en-US" sz="2800">
                <a:solidFill>
                  <a:srgbClr val="0066FF"/>
                </a:solidFill>
              </a:rPr>
              <a:t>Normalizing cho 1 lớp: Z</a:t>
            </a:r>
            <a:r>
              <a:rPr lang="en-US" sz="2800" baseline="30000">
                <a:solidFill>
                  <a:srgbClr val="0066FF"/>
                </a:solidFill>
              </a:rPr>
              <a:t>[i]</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84E26A5-B881-4D09-9285-B15DB1FD5533}"/>
                  </a:ext>
                </a:extLst>
              </p:cNvPr>
              <p:cNvSpPr txBox="1"/>
              <p:nvPr/>
            </p:nvSpPr>
            <p:spPr>
              <a:xfrm>
                <a:off x="6573026" y="1838528"/>
                <a:ext cx="4780774" cy="40963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𝑚</m:t>
                          </m:r>
                        </m:den>
                      </m:f>
                      <m:nary>
                        <m:naryPr>
                          <m:chr m:val="∑"/>
                          <m:supHide m:val="on"/>
                          <m:ctrlPr>
                            <a:rPr lang="en-US" sz="2800" b="0" i="1" smtClean="0">
                              <a:latin typeface="Cambria Math" panose="02040503050406030204" pitchFamily="18" charset="0"/>
                              <a:ea typeface="Cambria Math" panose="02040503050406030204" pitchFamily="18" charset="0"/>
                            </a:rPr>
                          </m:ctrlPr>
                        </m:naryPr>
                        <m:sub>
                          <m:r>
                            <m:rPr>
                              <m:brk m:alnAt="7"/>
                            </m:rPr>
                            <a:rPr lang="en-US" sz="2800" b="0" i="1" smtClean="0">
                              <a:latin typeface="Cambria Math" panose="02040503050406030204" pitchFamily="18" charset="0"/>
                              <a:ea typeface="Cambria Math" panose="02040503050406030204" pitchFamily="18" charset="0"/>
                            </a:rPr>
                            <m:t>𝑖</m:t>
                          </m:r>
                        </m:sub>
                        <m:sup/>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𝑧</m:t>
                              </m:r>
                            </m:e>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𝑖</m:t>
                              </m:r>
                              <m:r>
                                <a:rPr lang="en-US" sz="2800" b="0" i="1" smtClean="0">
                                  <a:latin typeface="Cambria Math" panose="02040503050406030204" pitchFamily="18" charset="0"/>
                                  <a:ea typeface="Cambria Math" panose="02040503050406030204" pitchFamily="18" charset="0"/>
                                </a:rPr>
                                <m:t>)</m:t>
                              </m:r>
                            </m:sup>
                          </m:sSup>
                        </m:e>
                      </m:nary>
                    </m:oMath>
                  </m:oMathPara>
                </a14:m>
                <a:endParaRPr lang="en-US" sz="2800" b="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𝑚</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𝑧</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𝜇</m:t>
                                  </m:r>
                                </m:e>
                              </m:d>
                            </m:e>
                            <m:sup>
                              <m:r>
                                <a:rPr lang="en-US" sz="2800" b="0" i="1" smtClean="0">
                                  <a:latin typeface="Cambria Math" panose="02040503050406030204" pitchFamily="18" charset="0"/>
                                </a:rPr>
                                <m:t>2</m:t>
                              </m:r>
                            </m:sup>
                          </m:sSup>
                        </m:e>
                      </m:nary>
                    </m:oMath>
                  </m:oMathPara>
                </a14:m>
                <a:endParaRPr lang="en-US" sz="2800"/>
              </a:p>
              <a:p>
                <a:pPr/>
                <a14:m>
                  <m:oMathPara xmlns:m="http://schemas.openxmlformats.org/officeDocument/2006/math">
                    <m:oMathParaPr>
                      <m:jc m:val="left"/>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𝑧</m:t>
                          </m:r>
                        </m:e>
                        <m:sub>
                          <m:r>
                            <a:rPr lang="en-US" sz="2800" b="0" i="1" smtClean="0">
                              <a:latin typeface="Cambria Math" panose="02040503050406030204" pitchFamily="18" charset="0"/>
                            </a:rPr>
                            <m:t>𝑛𝑜𝑟𝑚</m:t>
                          </m:r>
                        </m:sub>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𝑧</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𝜇</m:t>
                          </m:r>
                        </m:num>
                        <m:den>
                          <m:rad>
                            <m:radPr>
                              <m:degHide m:val="on"/>
                              <m:ctrlPr>
                                <a:rPr lang="en-US" sz="2800" b="0" i="1" smtClean="0">
                                  <a:latin typeface="Cambria Math" panose="02040503050406030204" pitchFamily="18" charset="0"/>
                                </a:rPr>
                              </m:ctrlPr>
                            </m:radPr>
                            <m:deg/>
                            <m:e>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i="1">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e>
                          </m:rad>
                        </m:den>
                      </m:f>
                    </m:oMath>
                  </m:oMathPara>
                </a14:m>
                <a:endParaRPr lang="en-US" sz="2800"/>
              </a:p>
              <a:p>
                <a:endParaRPr lang="en-US" sz="2800"/>
              </a:p>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𝑧</m:t>
                              </m:r>
                            </m:e>
                          </m:acc>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𝑧</m:t>
                          </m:r>
                        </m:e>
                        <m:sub>
                          <m:r>
                            <a:rPr lang="en-US" sz="2800" i="1">
                              <a:latin typeface="Cambria Math" panose="02040503050406030204" pitchFamily="18" charset="0"/>
                            </a:rPr>
                            <m:t>𝑛𝑜𝑟𝑚</m:t>
                          </m:r>
                        </m:sub>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bSup>
                      <m:r>
                        <a:rPr lang="en-US" sz="2800" b="0" i="1" smtClean="0">
                          <a:latin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𝛽</m:t>
                      </m:r>
                    </m:oMath>
                  </m:oMathPara>
                </a14:m>
                <a:endParaRPr lang="en-US" sz="2800"/>
              </a:p>
            </p:txBody>
          </p:sp>
        </mc:Choice>
        <mc:Fallback xmlns="">
          <p:sp>
            <p:nvSpPr>
              <p:cNvPr id="51" name="TextBox 50">
                <a:extLst>
                  <a:ext uri="{FF2B5EF4-FFF2-40B4-BE49-F238E27FC236}">
                    <a16:creationId xmlns:a16="http://schemas.microsoft.com/office/drawing/2014/main" id="{284E26A5-B881-4D09-9285-B15DB1FD5533}"/>
                  </a:ext>
                </a:extLst>
              </p:cNvPr>
              <p:cNvSpPr txBox="1">
                <a:spLocks noRot="1" noChangeAspect="1" noMove="1" noResize="1" noEditPoints="1" noAdjustHandles="1" noChangeArrowheads="1" noChangeShapeType="1" noTextEdit="1"/>
              </p:cNvSpPr>
              <p:nvPr/>
            </p:nvSpPr>
            <p:spPr>
              <a:xfrm>
                <a:off x="6573026" y="1838528"/>
                <a:ext cx="4780774" cy="4096378"/>
              </a:xfrm>
              <a:prstGeom prst="rect">
                <a:avLst/>
              </a:prstGeom>
              <a:blipFill>
                <a:blip r:embed="rId11"/>
                <a:stretch>
                  <a:fillRect/>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76C14178-AEDB-4C17-844C-C283E42F25D1}"/>
              </a:ext>
            </a:extLst>
          </p:cNvPr>
          <p:cNvSpPr/>
          <p:nvPr/>
        </p:nvSpPr>
        <p:spPr>
          <a:xfrm>
            <a:off x="6573026" y="5029200"/>
            <a:ext cx="3409174"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13A8E64-9E04-4632-A596-BE5F74743E9F}"/>
              </a:ext>
            </a:extLst>
          </p:cNvPr>
          <p:cNvSpPr txBox="1"/>
          <p:nvPr/>
        </p:nvSpPr>
        <p:spPr>
          <a:xfrm>
            <a:off x="3526091" y="3992565"/>
            <a:ext cx="2859469" cy="1200329"/>
          </a:xfrm>
          <a:prstGeom prst="rect">
            <a:avLst/>
          </a:prstGeom>
          <a:noFill/>
        </p:spPr>
        <p:txBody>
          <a:bodyPr wrap="square" rtlCol="0">
            <a:spAutoFit/>
          </a:bodyPr>
          <a:lstStyle/>
          <a:p>
            <a:r>
              <a:rPr lang="en-US" i="1">
                <a:solidFill>
                  <a:srgbClr val="0066FF"/>
                </a:solidFill>
              </a:rPr>
              <a:t>Chuẩn hóa z để tránh tr</a:t>
            </a:r>
            <a:r>
              <a:rPr lang="vi-VN" i="1">
                <a:solidFill>
                  <a:srgbClr val="0066FF"/>
                </a:solidFill>
              </a:rPr>
              <a:t>ư</a:t>
            </a:r>
            <a:r>
              <a:rPr lang="en-US" i="1">
                <a:solidFill>
                  <a:srgbClr val="0066FF"/>
                </a:solidFill>
              </a:rPr>
              <a:t>ờng hợp giá trị của Z r</a:t>
            </a:r>
            <a:r>
              <a:rPr lang="vi-VN" i="1">
                <a:solidFill>
                  <a:srgbClr val="0066FF"/>
                </a:solidFill>
              </a:rPr>
              <a:t>ơ</a:t>
            </a:r>
            <a:r>
              <a:rPr lang="en-US" i="1">
                <a:solidFill>
                  <a:srgbClr val="0066FF"/>
                </a:solidFill>
              </a:rPr>
              <a:t>i vào </a:t>
            </a:r>
            <a:r>
              <a:rPr lang="en-US" i="1">
                <a:solidFill>
                  <a:srgbClr val="FF0000"/>
                </a:solidFill>
              </a:rPr>
              <a:t>phân phối chuẩn tắc.  </a:t>
            </a:r>
          </a:p>
        </p:txBody>
      </p:sp>
      <p:cxnSp>
        <p:nvCxnSpPr>
          <p:cNvPr id="55" name="Straight Arrow Connector 54">
            <a:extLst>
              <a:ext uri="{FF2B5EF4-FFF2-40B4-BE49-F238E27FC236}">
                <a16:creationId xmlns:a16="http://schemas.microsoft.com/office/drawing/2014/main" id="{8449AE4C-A851-403A-BC0A-03BEC1D20E03}"/>
              </a:ext>
            </a:extLst>
          </p:cNvPr>
          <p:cNvCxnSpPr>
            <a:cxnSpLocks/>
            <a:stCxn id="53" idx="2"/>
            <a:endCxn id="52" idx="1"/>
          </p:cNvCxnSpPr>
          <p:nvPr/>
        </p:nvCxnSpPr>
        <p:spPr>
          <a:xfrm>
            <a:off x="4955826" y="5135566"/>
            <a:ext cx="1617200" cy="4270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77D9F5A-4919-43EF-82F1-849C83F3E610}"/>
                  </a:ext>
                </a:extLst>
              </p:cNvPr>
              <p:cNvSpPr txBox="1"/>
              <p:nvPr/>
            </p:nvSpPr>
            <p:spPr>
              <a:xfrm>
                <a:off x="372062" y="5604827"/>
                <a:ext cx="4190250" cy="523220"/>
              </a:xfrm>
              <a:prstGeom prst="rect">
                <a:avLst/>
              </a:prstGeom>
              <a:noFill/>
            </p:spPr>
            <p:txBody>
              <a:bodyPr wrap="none" rtlCol="0">
                <a:spAutoFit/>
              </a:bodyPr>
              <a:lstStyle/>
              <a:p>
                <a:r>
                  <a:rPr lang="en-US" sz="2800"/>
                  <a:t>Hyper parameter: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𝛾</m:t>
                    </m:r>
                  </m:oMath>
                </a14:m>
                <a:r>
                  <a:rPr lang="en-US" sz="2800"/>
                  <a:t> và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𝛽</m:t>
                    </m:r>
                  </m:oMath>
                </a14:m>
                <a:r>
                  <a:rPr lang="en-US" sz="2800"/>
                  <a:t> </a:t>
                </a:r>
              </a:p>
            </p:txBody>
          </p:sp>
        </mc:Choice>
        <mc:Fallback xmlns="">
          <p:sp>
            <p:nvSpPr>
              <p:cNvPr id="57" name="TextBox 56">
                <a:extLst>
                  <a:ext uri="{FF2B5EF4-FFF2-40B4-BE49-F238E27FC236}">
                    <a16:creationId xmlns:a16="http://schemas.microsoft.com/office/drawing/2014/main" id="{F77D9F5A-4919-43EF-82F1-849C83F3E610}"/>
                  </a:ext>
                </a:extLst>
              </p:cNvPr>
              <p:cNvSpPr txBox="1">
                <a:spLocks noRot="1" noChangeAspect="1" noMove="1" noResize="1" noEditPoints="1" noAdjustHandles="1" noChangeArrowheads="1" noChangeShapeType="1" noTextEdit="1"/>
              </p:cNvSpPr>
              <p:nvPr/>
            </p:nvSpPr>
            <p:spPr>
              <a:xfrm>
                <a:off x="372062" y="5604827"/>
                <a:ext cx="4190250" cy="523220"/>
              </a:xfrm>
              <a:prstGeom prst="rect">
                <a:avLst/>
              </a:prstGeom>
              <a:blipFill>
                <a:blip r:embed="rId12"/>
                <a:stretch>
                  <a:fillRect l="-2911" t="-11628" b="-31395"/>
                </a:stretch>
              </a:blipFill>
            </p:spPr>
            <p:txBody>
              <a:bodyPr/>
              <a:lstStyle/>
              <a:p>
                <a:r>
                  <a:rPr lang="en-US">
                    <a:noFill/>
                  </a:rPr>
                  <a:t> </a:t>
                </a:r>
              </a:p>
            </p:txBody>
          </p:sp>
        </mc:Fallback>
      </mc:AlternateContent>
    </p:spTree>
    <p:extLst>
      <p:ext uri="{BB962C8B-B14F-4D97-AF65-F5344CB8AC3E}">
        <p14:creationId xmlns:p14="http://schemas.microsoft.com/office/powerpoint/2010/main" val="418758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D33D-EEA4-421B-B12F-32F047E4E38E}"/>
              </a:ext>
            </a:extLst>
          </p:cNvPr>
          <p:cNvSpPr>
            <a:spLocks noGrp="1"/>
          </p:cNvSpPr>
          <p:nvPr>
            <p:ph type="title"/>
          </p:nvPr>
        </p:nvSpPr>
        <p:spPr/>
        <p:txBody>
          <a:bodyPr/>
          <a:lstStyle/>
          <a:p>
            <a:r>
              <a:rPr lang="en-US"/>
              <a:t>Batch norm in neural network</a:t>
            </a:r>
          </a:p>
        </p:txBody>
      </p:sp>
      <p:grpSp>
        <p:nvGrpSpPr>
          <p:cNvPr id="32" name="Group 31">
            <a:extLst>
              <a:ext uri="{FF2B5EF4-FFF2-40B4-BE49-F238E27FC236}">
                <a16:creationId xmlns:a16="http://schemas.microsoft.com/office/drawing/2014/main" id="{8694DFDE-091C-43AD-AC17-1F906A784B78}"/>
              </a:ext>
            </a:extLst>
          </p:cNvPr>
          <p:cNvGrpSpPr/>
          <p:nvPr/>
        </p:nvGrpSpPr>
        <p:grpSpPr>
          <a:xfrm>
            <a:off x="1600200" y="1219200"/>
            <a:ext cx="9372600" cy="2011362"/>
            <a:chOff x="1934091" y="1417638"/>
            <a:chExt cx="8323817" cy="2351357"/>
          </a:xfrm>
        </p:grpSpPr>
        <p:grpSp>
          <p:nvGrpSpPr>
            <p:cNvPr id="4" name="Group 3">
              <a:extLst>
                <a:ext uri="{FF2B5EF4-FFF2-40B4-BE49-F238E27FC236}">
                  <a16:creationId xmlns:a16="http://schemas.microsoft.com/office/drawing/2014/main" id="{219B12E7-591D-40D1-AF83-EB4BCF812DC8}"/>
                </a:ext>
              </a:extLst>
            </p:cNvPr>
            <p:cNvGrpSpPr/>
            <p:nvPr/>
          </p:nvGrpSpPr>
          <p:grpSpPr>
            <a:xfrm>
              <a:off x="1934091" y="1417638"/>
              <a:ext cx="8323817" cy="2351357"/>
              <a:chOff x="619803" y="1058791"/>
              <a:chExt cx="8323817" cy="235135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C3F7E8-96F3-4BBD-84ED-EACC7F227AAC}"/>
                      </a:ext>
                    </a:extLst>
                  </p:cNvPr>
                  <p:cNvSpPr txBox="1"/>
                  <p:nvPr/>
                </p:nvSpPr>
                <p:spPr>
                  <a:xfrm>
                    <a:off x="619803" y="1361210"/>
                    <a:ext cx="4876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19803" y="1361210"/>
                    <a:ext cx="487698" cy="492443"/>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2DBA6D-7F53-4F89-A84E-AB36852EE6A3}"/>
                      </a:ext>
                    </a:extLst>
                  </p:cNvPr>
                  <p:cNvSpPr txBox="1"/>
                  <p:nvPr/>
                </p:nvSpPr>
                <p:spPr>
                  <a:xfrm>
                    <a:off x="619803" y="1988249"/>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19803" y="1988249"/>
                    <a:ext cx="497187" cy="492443"/>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6A869B-B30C-4107-9789-172FAE6136BA}"/>
                      </a:ext>
                    </a:extLst>
                  </p:cNvPr>
                  <p:cNvSpPr txBox="1"/>
                  <p:nvPr/>
                </p:nvSpPr>
                <p:spPr>
                  <a:xfrm>
                    <a:off x="619803" y="2615287"/>
                    <a:ext cx="497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3</m:t>
                              </m:r>
                            </m:sub>
                          </m:sSub>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19803" y="2615287"/>
                    <a:ext cx="497187" cy="492443"/>
                  </a:xfrm>
                  <a:prstGeom prst="rect">
                    <a:avLst/>
                  </a:prstGeom>
                  <a:blipFill rotWithShape="0">
                    <a:blip r:embed="rId1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6EC8919-B4AA-4D9A-A323-A7F3A7721163}"/>
                  </a:ext>
                </a:extLst>
              </p:cNvPr>
              <p:cNvCxnSpPr>
                <a:stCxn id="5" idx="3"/>
                <a:endCxn id="11" idx="2"/>
              </p:cNvCxnSpPr>
              <p:nvPr/>
            </p:nvCxnSpPr>
            <p:spPr>
              <a:xfrm flipV="1">
                <a:off x="1107501" y="1607431"/>
                <a:ext cx="1665578"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AFA186-BBBF-4E12-8EDB-F7A9F8CEE3C2}"/>
                  </a:ext>
                </a:extLst>
              </p:cNvPr>
              <p:cNvCxnSpPr>
                <a:stCxn id="6" idx="3"/>
                <a:endCxn id="11" idx="2"/>
              </p:cNvCxnSpPr>
              <p:nvPr/>
            </p:nvCxnSpPr>
            <p:spPr>
              <a:xfrm flipV="1">
                <a:off x="1116990" y="1607431"/>
                <a:ext cx="1656089" cy="62704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7CCF93-CDDF-4788-9694-CEF717E263FB}"/>
                  </a:ext>
                </a:extLst>
              </p:cNvPr>
              <p:cNvCxnSpPr>
                <a:stCxn id="7" idx="3"/>
                <a:endCxn id="11" idx="2"/>
              </p:cNvCxnSpPr>
              <p:nvPr/>
            </p:nvCxnSpPr>
            <p:spPr>
              <a:xfrm flipV="1">
                <a:off x="1116990" y="1607431"/>
                <a:ext cx="1656089" cy="125407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BF461AF-9F2B-4412-9A81-6417106AB646}"/>
                  </a:ext>
                </a:extLst>
              </p:cNvPr>
              <p:cNvSpPr/>
              <p:nvPr/>
            </p:nvSpPr>
            <p:spPr>
              <a:xfrm>
                <a:off x="2773079" y="1058791"/>
                <a:ext cx="1097280" cy="10972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C4640CC-EE3A-47B6-ADB7-4F3E55E66513}"/>
                  </a:ext>
                </a:extLst>
              </p:cNvPr>
              <p:cNvCxnSpPr>
                <a:stCxn id="21" idx="6"/>
                <a:endCxn id="13" idx="1"/>
              </p:cNvCxnSpPr>
              <p:nvPr/>
            </p:nvCxnSpPr>
            <p:spPr>
              <a:xfrm flipV="1">
                <a:off x="7485470" y="2188639"/>
                <a:ext cx="944291" cy="155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D236DB-A47F-4C73-8469-841313671722}"/>
                      </a:ext>
                    </a:extLst>
                  </p:cNvPr>
                  <p:cNvSpPr txBox="1"/>
                  <p:nvPr/>
                </p:nvSpPr>
                <p:spPr>
                  <a:xfrm>
                    <a:off x="8429761" y="1896251"/>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charset="0"/>
                                </a:rPr>
                                <m:t>𝑦</m:t>
                              </m:r>
                            </m:e>
                          </m:acc>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8429761" y="1896251"/>
                    <a:ext cx="513859" cy="584775"/>
                  </a:xfrm>
                  <a:prstGeom prst="rect">
                    <a:avLst/>
                  </a:prstGeom>
                  <a:blipFill rotWithShape="0">
                    <a:blip r:embed="rId14"/>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30A1A33-2146-4E01-B283-E201006A28A1}"/>
                  </a:ext>
                </a:extLst>
              </p:cNvPr>
              <p:cNvSpPr/>
              <p:nvPr/>
            </p:nvSpPr>
            <p:spPr>
              <a:xfrm>
                <a:off x="2773079" y="2312868"/>
                <a:ext cx="1097280" cy="10972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69C3B7B-017F-469A-9212-C0C1146CF0C7}"/>
                  </a:ext>
                </a:extLst>
              </p:cNvPr>
              <p:cNvCxnSpPr>
                <a:stCxn id="5" idx="3"/>
                <a:endCxn id="14" idx="2"/>
              </p:cNvCxnSpPr>
              <p:nvPr/>
            </p:nvCxnSpPr>
            <p:spPr>
              <a:xfrm>
                <a:off x="1107501" y="1607432"/>
                <a:ext cx="1665578" cy="125407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7E12C3-6960-4DF9-953F-DB46BA1B5A99}"/>
                  </a:ext>
                </a:extLst>
              </p:cNvPr>
              <p:cNvCxnSpPr>
                <a:stCxn id="6" idx="3"/>
                <a:endCxn id="14" idx="2"/>
              </p:cNvCxnSpPr>
              <p:nvPr/>
            </p:nvCxnSpPr>
            <p:spPr>
              <a:xfrm>
                <a:off x="1116990" y="2234471"/>
                <a:ext cx="1656089" cy="62703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CF6636-D55F-4987-BA62-F94A0383EA75}"/>
                  </a:ext>
                </a:extLst>
              </p:cNvPr>
              <p:cNvCxnSpPr>
                <a:stCxn id="7" idx="3"/>
                <a:endCxn id="14" idx="2"/>
              </p:cNvCxnSpPr>
              <p:nvPr/>
            </p:nvCxnSpPr>
            <p:spPr>
              <a:xfrm flipV="1">
                <a:off x="1116990" y="2861508"/>
                <a:ext cx="1656089"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07F493-C62B-4638-8ECB-2D83B260E229}"/>
                  </a:ext>
                </a:extLst>
              </p:cNvPr>
              <p:cNvCxnSpPr>
                <a:stCxn id="11" idx="6"/>
                <a:endCxn id="19" idx="2"/>
              </p:cNvCxnSpPr>
              <p:nvPr/>
            </p:nvCxnSpPr>
            <p:spPr>
              <a:xfrm>
                <a:off x="3870359" y="1607431"/>
                <a:ext cx="6851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C1B84E-DE61-45CB-BE1B-9EC17A5426FF}"/>
                  </a:ext>
                </a:extLst>
              </p:cNvPr>
              <p:cNvSpPr/>
              <p:nvPr/>
            </p:nvSpPr>
            <p:spPr>
              <a:xfrm>
                <a:off x="4555501" y="1058791"/>
                <a:ext cx="1097280" cy="10972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4A430A-2297-4904-AC87-DDCE3BA5D315}"/>
                  </a:ext>
                </a:extLst>
              </p:cNvPr>
              <p:cNvSpPr/>
              <p:nvPr/>
            </p:nvSpPr>
            <p:spPr>
              <a:xfrm>
                <a:off x="4555501" y="2312868"/>
                <a:ext cx="1097280" cy="10972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3207BE2-6793-4F39-AF8E-A7162016EA6F}"/>
                  </a:ext>
                </a:extLst>
              </p:cNvPr>
              <p:cNvSpPr/>
              <p:nvPr/>
            </p:nvSpPr>
            <p:spPr>
              <a:xfrm>
                <a:off x="6388190" y="1641551"/>
                <a:ext cx="1097280" cy="10972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3A0C4E9-E859-414E-821F-1D9E8889E779}"/>
                  </a:ext>
                </a:extLst>
              </p:cNvPr>
              <p:cNvCxnSpPr>
                <a:stCxn id="14" idx="6"/>
                <a:endCxn id="20" idx="2"/>
              </p:cNvCxnSpPr>
              <p:nvPr/>
            </p:nvCxnSpPr>
            <p:spPr>
              <a:xfrm>
                <a:off x="3870359" y="2861508"/>
                <a:ext cx="6851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576879-5E16-4765-B0FE-80A58CDA8FD7}"/>
                  </a:ext>
                </a:extLst>
              </p:cNvPr>
              <p:cNvCxnSpPr>
                <a:stCxn id="14" idx="6"/>
                <a:endCxn id="19" idx="2"/>
              </p:cNvCxnSpPr>
              <p:nvPr/>
            </p:nvCxnSpPr>
            <p:spPr>
              <a:xfrm flipV="1">
                <a:off x="3870359" y="1607431"/>
                <a:ext cx="685142" cy="1254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DCAEB1-CCD2-4B08-B08B-01AF7BF5194B}"/>
                  </a:ext>
                </a:extLst>
              </p:cNvPr>
              <p:cNvCxnSpPr>
                <a:stCxn id="11" idx="6"/>
                <a:endCxn id="20" idx="2"/>
              </p:cNvCxnSpPr>
              <p:nvPr/>
            </p:nvCxnSpPr>
            <p:spPr>
              <a:xfrm>
                <a:off x="3870359" y="1607431"/>
                <a:ext cx="685142" cy="1254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AA8A22-52C4-498A-9DFF-47EE412FFB00}"/>
                  </a:ext>
                </a:extLst>
              </p:cNvPr>
              <p:cNvCxnSpPr>
                <a:stCxn id="20" idx="6"/>
                <a:endCxn id="21" idx="2"/>
              </p:cNvCxnSpPr>
              <p:nvPr/>
            </p:nvCxnSpPr>
            <p:spPr>
              <a:xfrm flipV="1">
                <a:off x="5652781" y="2190191"/>
                <a:ext cx="735409" cy="67131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EF704A-D533-481D-BC79-B6970E368AC7}"/>
                  </a:ext>
                </a:extLst>
              </p:cNvPr>
              <p:cNvCxnSpPr>
                <a:stCxn id="19" idx="6"/>
                <a:endCxn id="21" idx="2"/>
              </p:cNvCxnSpPr>
              <p:nvPr/>
            </p:nvCxnSpPr>
            <p:spPr>
              <a:xfrm>
                <a:off x="5652781" y="1607431"/>
                <a:ext cx="735409" cy="5827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67C7582-0A43-43CD-AEE2-53726B9A3F68}"/>
                    </a:ext>
                  </a:extLst>
                </p:cNvPr>
                <p:cNvSpPr txBox="1"/>
                <p:nvPr/>
              </p:nvSpPr>
              <p:spPr>
                <a:xfrm>
                  <a:off x="4189673" y="1719350"/>
                  <a:ext cx="762000" cy="4518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a:p>
              </p:txBody>
            </p:sp>
          </mc:Choice>
          <mc:Fallback xmlns="">
            <p:sp>
              <p:nvSpPr>
                <p:cNvPr id="27" name="TextBox 26">
                  <a:extLst>
                    <a:ext uri="{FF2B5EF4-FFF2-40B4-BE49-F238E27FC236}">
                      <a16:creationId xmlns:a16="http://schemas.microsoft.com/office/drawing/2014/main" id="{B67C7582-0A43-43CD-AEE2-53726B9A3F68}"/>
                    </a:ext>
                  </a:extLst>
                </p:cNvPr>
                <p:cNvSpPr txBox="1">
                  <a:spLocks noRot="1" noChangeAspect="1" noMove="1" noResize="1" noEditPoints="1" noAdjustHandles="1" noChangeArrowheads="1" noChangeShapeType="1" noTextEdit="1"/>
                </p:cNvSpPr>
                <p:nvPr/>
              </p:nvSpPr>
              <p:spPr>
                <a:xfrm>
                  <a:off x="4189673" y="1719350"/>
                  <a:ext cx="762000" cy="451855"/>
                </a:xfrm>
                <a:prstGeom prst="rect">
                  <a:avLst/>
                </a:prstGeom>
                <a:blipFill>
                  <a:blip r:embed="rId15"/>
                  <a:stretch>
                    <a:fillRect r="-12766"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E38C383-2CBD-4332-819B-D61AE08F3D30}"/>
                    </a:ext>
                  </a:extLst>
                </p:cNvPr>
                <p:cNvSpPr txBox="1"/>
                <p:nvPr/>
              </p:nvSpPr>
              <p:spPr>
                <a:xfrm>
                  <a:off x="4189673" y="2973428"/>
                  <a:ext cx="762000" cy="4518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m:oMathPara>
                  </a14:m>
                  <a:endParaRPr lang="en-US"/>
                </a:p>
              </p:txBody>
            </p:sp>
          </mc:Choice>
          <mc:Fallback xmlns="">
            <p:sp>
              <p:nvSpPr>
                <p:cNvPr id="28" name="TextBox 27">
                  <a:extLst>
                    <a:ext uri="{FF2B5EF4-FFF2-40B4-BE49-F238E27FC236}">
                      <a16:creationId xmlns:a16="http://schemas.microsoft.com/office/drawing/2014/main" id="{4E38C383-2CBD-4332-819B-D61AE08F3D30}"/>
                    </a:ext>
                  </a:extLst>
                </p:cNvPr>
                <p:cNvSpPr txBox="1">
                  <a:spLocks noRot="1" noChangeAspect="1" noMove="1" noResize="1" noEditPoints="1" noAdjustHandles="1" noChangeArrowheads="1" noChangeShapeType="1" noTextEdit="1"/>
                </p:cNvSpPr>
                <p:nvPr/>
              </p:nvSpPr>
              <p:spPr>
                <a:xfrm>
                  <a:off x="4189673" y="2973428"/>
                  <a:ext cx="762000" cy="451855"/>
                </a:xfrm>
                <a:prstGeom prst="rect">
                  <a:avLst/>
                </a:prstGeom>
                <a:blipFill>
                  <a:blip r:embed="rId16"/>
                  <a:stretch>
                    <a:fillRect r="-12766"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4D2F28-DE34-4CE7-B32B-F2D8CE0B796A}"/>
                    </a:ext>
                  </a:extLst>
                </p:cNvPr>
                <p:cNvSpPr txBox="1"/>
                <p:nvPr/>
              </p:nvSpPr>
              <p:spPr>
                <a:xfrm>
                  <a:off x="5960934" y="1719351"/>
                  <a:ext cx="762000" cy="4518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a:p>
              </p:txBody>
            </p:sp>
          </mc:Choice>
          <mc:Fallback xmlns="">
            <p:sp>
              <p:nvSpPr>
                <p:cNvPr id="29" name="TextBox 28">
                  <a:extLst>
                    <a:ext uri="{FF2B5EF4-FFF2-40B4-BE49-F238E27FC236}">
                      <a16:creationId xmlns:a16="http://schemas.microsoft.com/office/drawing/2014/main" id="{954D2F28-DE34-4CE7-B32B-F2D8CE0B796A}"/>
                    </a:ext>
                  </a:extLst>
                </p:cNvPr>
                <p:cNvSpPr txBox="1">
                  <a:spLocks noRot="1" noChangeAspect="1" noMove="1" noResize="1" noEditPoints="1" noAdjustHandles="1" noChangeArrowheads="1" noChangeShapeType="1" noTextEdit="1"/>
                </p:cNvSpPr>
                <p:nvPr/>
              </p:nvSpPr>
              <p:spPr>
                <a:xfrm>
                  <a:off x="5960934" y="1719351"/>
                  <a:ext cx="762000" cy="451855"/>
                </a:xfrm>
                <a:prstGeom prst="rect">
                  <a:avLst/>
                </a:prstGeom>
                <a:blipFill>
                  <a:blip r:embed="rId17"/>
                  <a:stretch>
                    <a:fillRect r="-12766" b="-2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A465DB6-9D77-42CE-B7DA-6D205C8C85E8}"/>
                    </a:ext>
                  </a:extLst>
                </p:cNvPr>
                <p:cNvSpPr txBox="1"/>
                <p:nvPr/>
              </p:nvSpPr>
              <p:spPr>
                <a:xfrm>
                  <a:off x="5996187" y="2973428"/>
                  <a:ext cx="762000" cy="4518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a:p>
              </p:txBody>
            </p:sp>
          </mc:Choice>
          <mc:Fallback xmlns="">
            <p:sp>
              <p:nvSpPr>
                <p:cNvPr id="30" name="TextBox 29">
                  <a:extLst>
                    <a:ext uri="{FF2B5EF4-FFF2-40B4-BE49-F238E27FC236}">
                      <a16:creationId xmlns:a16="http://schemas.microsoft.com/office/drawing/2014/main" id="{7A465DB6-9D77-42CE-B7DA-6D205C8C85E8}"/>
                    </a:ext>
                  </a:extLst>
                </p:cNvPr>
                <p:cNvSpPr txBox="1">
                  <a:spLocks noRot="1" noChangeAspect="1" noMove="1" noResize="1" noEditPoints="1" noAdjustHandles="1" noChangeArrowheads="1" noChangeShapeType="1" noTextEdit="1"/>
                </p:cNvSpPr>
                <p:nvPr/>
              </p:nvSpPr>
              <p:spPr>
                <a:xfrm>
                  <a:off x="5996187" y="2973428"/>
                  <a:ext cx="762000" cy="451855"/>
                </a:xfrm>
                <a:prstGeom prst="rect">
                  <a:avLst/>
                </a:prstGeom>
                <a:blipFill>
                  <a:blip r:embed="rId18"/>
                  <a:stretch>
                    <a:fillRect r="-12057" b="-23438"/>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93EDE2B7-BBB4-4814-BB78-ACB1EABB06B9}"/>
              </a:ext>
            </a:extLst>
          </p:cNvPr>
          <p:cNvSpPr txBox="1"/>
          <p:nvPr/>
        </p:nvSpPr>
        <p:spPr>
          <a:xfrm>
            <a:off x="328844" y="4246187"/>
            <a:ext cx="340094" cy="461665"/>
          </a:xfrm>
          <a:prstGeom prst="rect">
            <a:avLst/>
          </a:prstGeom>
          <a:noFill/>
        </p:spPr>
        <p:txBody>
          <a:bodyPr wrap="square" rtlCol="0">
            <a:spAutoFit/>
          </a:bodyPr>
          <a:lstStyle/>
          <a:p>
            <a:r>
              <a:rPr lang="en-US" sz="2400"/>
              <a:t>X</a:t>
            </a:r>
          </a:p>
        </p:txBody>
      </p:sp>
      <p:sp>
        <p:nvSpPr>
          <p:cNvPr id="34" name="TextBox 33">
            <a:extLst>
              <a:ext uri="{FF2B5EF4-FFF2-40B4-BE49-F238E27FC236}">
                <a16:creationId xmlns:a16="http://schemas.microsoft.com/office/drawing/2014/main" id="{A8E3B268-0BD7-4177-8B90-755AD397C2CB}"/>
              </a:ext>
            </a:extLst>
          </p:cNvPr>
          <p:cNvSpPr txBox="1"/>
          <p:nvPr/>
        </p:nvSpPr>
        <p:spPr>
          <a:xfrm>
            <a:off x="1625473" y="4242212"/>
            <a:ext cx="602561" cy="461665"/>
          </a:xfrm>
          <a:prstGeom prst="rect">
            <a:avLst/>
          </a:prstGeom>
          <a:noFill/>
        </p:spPr>
        <p:txBody>
          <a:bodyPr wrap="square" rtlCol="0">
            <a:spAutoFit/>
          </a:bodyPr>
          <a:lstStyle/>
          <a:p>
            <a:r>
              <a:rPr lang="en-US" sz="2400"/>
              <a:t>Z</a:t>
            </a:r>
            <a:r>
              <a:rPr lang="en-US" sz="2400" baseline="30000"/>
              <a:t>[1]</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75D88F8-FFC6-4B79-B42A-74CD6B032B70}"/>
                  </a:ext>
                </a:extLst>
              </p:cNvPr>
              <p:cNvSpPr txBox="1"/>
              <p:nvPr/>
            </p:nvSpPr>
            <p:spPr>
              <a:xfrm>
                <a:off x="3115728" y="4230414"/>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[1]</m:t>
                          </m:r>
                        </m:sup>
                      </m:sSup>
                    </m:oMath>
                  </m:oMathPara>
                </a14:m>
                <a:endParaRPr lang="en-US" sz="2400"/>
              </a:p>
            </p:txBody>
          </p:sp>
        </mc:Choice>
        <mc:Fallback xmlns="">
          <p:sp>
            <p:nvSpPr>
              <p:cNvPr id="36" name="TextBox 35">
                <a:extLst>
                  <a:ext uri="{FF2B5EF4-FFF2-40B4-BE49-F238E27FC236}">
                    <a16:creationId xmlns:a16="http://schemas.microsoft.com/office/drawing/2014/main" id="{075D88F8-FFC6-4B79-B42A-74CD6B032B70}"/>
                  </a:ext>
                </a:extLst>
              </p:cNvPr>
              <p:cNvSpPr txBox="1">
                <a:spLocks noRot="1" noChangeAspect="1" noMove="1" noResize="1" noEditPoints="1" noAdjustHandles="1" noChangeArrowheads="1" noChangeShapeType="1" noTextEdit="1"/>
              </p:cNvSpPr>
              <p:nvPr/>
            </p:nvSpPr>
            <p:spPr>
              <a:xfrm>
                <a:off x="3115728" y="4230414"/>
                <a:ext cx="667212" cy="477438"/>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0AFE5D-6EC7-4410-936B-061BECDECCBC}"/>
                  </a:ext>
                </a:extLst>
              </p:cNvPr>
              <p:cNvSpPr txBox="1"/>
              <p:nvPr/>
            </p:nvSpPr>
            <p:spPr>
              <a:xfrm>
                <a:off x="4494688" y="4224497"/>
                <a:ext cx="1899190" cy="477438"/>
              </a:xfrm>
              <a:prstGeom prst="rect">
                <a:avLst/>
              </a:prstGeom>
              <a:noFill/>
            </p:spPr>
            <p:txBody>
              <a:bodyPr wrap="square" rtlCol="0">
                <a:spAutoFit/>
              </a:bodyPr>
              <a:lstStyle/>
              <a:p>
                <a:r>
                  <a:rPr lang="en-US" sz="2400"/>
                  <a:t>a</a:t>
                </a:r>
                <a:r>
                  <a:rPr lang="en-US" sz="2400" baseline="30000"/>
                  <a:t>[1]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37" name="TextBox 36">
                <a:extLst>
                  <a:ext uri="{FF2B5EF4-FFF2-40B4-BE49-F238E27FC236}">
                    <a16:creationId xmlns:a16="http://schemas.microsoft.com/office/drawing/2014/main" id="{4E0AFE5D-6EC7-4410-936B-061BECDECCBC}"/>
                  </a:ext>
                </a:extLst>
              </p:cNvPr>
              <p:cNvSpPr txBox="1">
                <a:spLocks noRot="1" noChangeAspect="1" noMove="1" noResize="1" noEditPoints="1" noAdjustHandles="1" noChangeArrowheads="1" noChangeShapeType="1" noTextEdit="1"/>
              </p:cNvSpPr>
              <p:nvPr/>
            </p:nvSpPr>
            <p:spPr>
              <a:xfrm>
                <a:off x="4494688" y="4224497"/>
                <a:ext cx="1899190" cy="477438"/>
              </a:xfrm>
              <a:prstGeom prst="rect">
                <a:avLst/>
              </a:prstGeom>
              <a:blipFill>
                <a:blip r:embed="rId20"/>
                <a:stretch>
                  <a:fillRect l="-4808" t="-6410" b="-29487"/>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69DB3F6-9054-440A-9FAD-D52717E86D2E}"/>
              </a:ext>
            </a:extLst>
          </p:cNvPr>
          <p:cNvSpPr txBox="1"/>
          <p:nvPr/>
        </p:nvSpPr>
        <p:spPr>
          <a:xfrm>
            <a:off x="7228411" y="4239615"/>
            <a:ext cx="667212" cy="461665"/>
          </a:xfrm>
          <a:prstGeom prst="rect">
            <a:avLst/>
          </a:prstGeom>
          <a:noFill/>
        </p:spPr>
        <p:txBody>
          <a:bodyPr wrap="square" rtlCol="0">
            <a:spAutoFit/>
          </a:bodyPr>
          <a:lstStyle/>
          <a:p>
            <a:r>
              <a:rPr lang="en-US" sz="2400"/>
              <a:t>Z</a:t>
            </a:r>
            <a:r>
              <a:rPr lang="en-US" sz="2400" baseline="30000"/>
              <a:t>[2]</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22663E-7130-414E-9377-15578D5D40A4}"/>
                  </a:ext>
                </a:extLst>
              </p:cNvPr>
              <p:cNvSpPr txBox="1"/>
              <p:nvPr/>
            </p:nvSpPr>
            <p:spPr>
              <a:xfrm>
                <a:off x="8606099" y="4223809"/>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[2]</m:t>
                          </m:r>
                        </m:sup>
                      </m:sSup>
                    </m:oMath>
                  </m:oMathPara>
                </a14:m>
                <a:endParaRPr lang="en-US" sz="2400"/>
              </a:p>
            </p:txBody>
          </p:sp>
        </mc:Choice>
        <mc:Fallback xmlns="">
          <p:sp>
            <p:nvSpPr>
              <p:cNvPr id="39" name="TextBox 38">
                <a:extLst>
                  <a:ext uri="{FF2B5EF4-FFF2-40B4-BE49-F238E27FC236}">
                    <a16:creationId xmlns:a16="http://schemas.microsoft.com/office/drawing/2014/main" id="{3E22663E-7130-414E-9377-15578D5D40A4}"/>
                  </a:ext>
                </a:extLst>
              </p:cNvPr>
              <p:cNvSpPr txBox="1">
                <a:spLocks noRot="1" noChangeAspect="1" noMove="1" noResize="1" noEditPoints="1" noAdjustHandles="1" noChangeArrowheads="1" noChangeShapeType="1" noTextEdit="1"/>
              </p:cNvSpPr>
              <p:nvPr/>
            </p:nvSpPr>
            <p:spPr>
              <a:xfrm>
                <a:off x="8606099" y="4223809"/>
                <a:ext cx="667212" cy="47743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D29BC3-468D-4EE5-BADD-8218C99E691A}"/>
                  </a:ext>
                </a:extLst>
              </p:cNvPr>
              <p:cNvSpPr txBox="1"/>
              <p:nvPr/>
            </p:nvSpPr>
            <p:spPr>
              <a:xfrm>
                <a:off x="10023205" y="4230414"/>
                <a:ext cx="1899189" cy="477438"/>
              </a:xfrm>
              <a:prstGeom prst="rect">
                <a:avLst/>
              </a:prstGeom>
              <a:noFill/>
            </p:spPr>
            <p:txBody>
              <a:bodyPr wrap="square" rtlCol="0">
                <a:spAutoFit/>
              </a:bodyPr>
              <a:lstStyle/>
              <a:p>
                <a:r>
                  <a:rPr lang="en-US" sz="2400"/>
                  <a:t>a</a:t>
                </a:r>
                <a:r>
                  <a:rPr lang="en-US" sz="2400" baseline="30000"/>
                  <a:t>[2]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40" name="TextBox 39">
                <a:extLst>
                  <a:ext uri="{FF2B5EF4-FFF2-40B4-BE49-F238E27FC236}">
                    <a16:creationId xmlns:a16="http://schemas.microsoft.com/office/drawing/2014/main" id="{A5D29BC3-468D-4EE5-BADD-8218C99E691A}"/>
                  </a:ext>
                </a:extLst>
              </p:cNvPr>
              <p:cNvSpPr txBox="1">
                <a:spLocks noRot="1" noChangeAspect="1" noMove="1" noResize="1" noEditPoints="1" noAdjustHandles="1" noChangeArrowheads="1" noChangeShapeType="1" noTextEdit="1"/>
              </p:cNvSpPr>
              <p:nvPr/>
            </p:nvSpPr>
            <p:spPr>
              <a:xfrm>
                <a:off x="10023205" y="4230414"/>
                <a:ext cx="1899189" cy="477438"/>
              </a:xfrm>
              <a:prstGeom prst="rect">
                <a:avLst/>
              </a:prstGeom>
              <a:blipFill>
                <a:blip r:embed="rId22"/>
                <a:stretch>
                  <a:fillRect l="-4808" t="-6410" b="-29487"/>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31DFC533-5F0C-400E-9CBB-2233FFE91C66}"/>
              </a:ext>
            </a:extLst>
          </p:cNvPr>
          <p:cNvCxnSpPr>
            <a:cxnSpLocks/>
            <a:stCxn id="33" idx="3"/>
            <a:endCxn id="34" idx="1"/>
          </p:cNvCxnSpPr>
          <p:nvPr/>
        </p:nvCxnSpPr>
        <p:spPr>
          <a:xfrm flipV="1">
            <a:off x="668938" y="4473045"/>
            <a:ext cx="956535" cy="39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23637F3F-73CC-4D74-B1B4-E0EAB297F72E}"/>
              </a:ext>
            </a:extLst>
          </p:cNvPr>
          <p:cNvCxnSpPr>
            <a:stCxn id="34" idx="3"/>
            <a:endCxn id="36" idx="1"/>
          </p:cNvCxnSpPr>
          <p:nvPr/>
        </p:nvCxnSpPr>
        <p:spPr>
          <a:xfrm flipV="1">
            <a:off x="2228034" y="4469133"/>
            <a:ext cx="887694" cy="39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750B85E7-07F8-4249-AE25-06F047274A62}"/>
              </a:ext>
            </a:extLst>
          </p:cNvPr>
          <p:cNvCxnSpPr>
            <a:cxnSpLocks/>
            <a:stCxn id="36" idx="3"/>
            <a:endCxn id="37" idx="1"/>
          </p:cNvCxnSpPr>
          <p:nvPr/>
        </p:nvCxnSpPr>
        <p:spPr>
          <a:xfrm flipV="1">
            <a:off x="3782940" y="4463216"/>
            <a:ext cx="711748" cy="59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73A93CC3-8745-442D-8184-01AA26598622}"/>
              </a:ext>
            </a:extLst>
          </p:cNvPr>
          <p:cNvCxnSpPr>
            <a:cxnSpLocks/>
            <a:stCxn id="37" idx="3"/>
            <a:endCxn id="38" idx="1"/>
          </p:cNvCxnSpPr>
          <p:nvPr/>
        </p:nvCxnSpPr>
        <p:spPr>
          <a:xfrm>
            <a:off x="6393878" y="4463216"/>
            <a:ext cx="834533" cy="7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C7F08751-95C8-4F31-BE20-F9DE81C3AC31}"/>
              </a:ext>
            </a:extLst>
          </p:cNvPr>
          <p:cNvCxnSpPr>
            <a:stCxn id="38" idx="3"/>
            <a:endCxn id="39" idx="1"/>
          </p:cNvCxnSpPr>
          <p:nvPr/>
        </p:nvCxnSpPr>
        <p:spPr>
          <a:xfrm flipV="1">
            <a:off x="7895623" y="4462528"/>
            <a:ext cx="710476" cy="79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01E2D593-5766-4E82-8AD7-0DDE4652C0FB}"/>
              </a:ext>
            </a:extLst>
          </p:cNvPr>
          <p:cNvCxnSpPr>
            <a:cxnSpLocks/>
            <a:stCxn id="39" idx="3"/>
            <a:endCxn id="40" idx="1"/>
          </p:cNvCxnSpPr>
          <p:nvPr/>
        </p:nvCxnSpPr>
        <p:spPr>
          <a:xfrm>
            <a:off x="9273311" y="4462528"/>
            <a:ext cx="749894" cy="66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0" name="TextBox 59">
            <a:extLst>
              <a:ext uri="{FF2B5EF4-FFF2-40B4-BE49-F238E27FC236}">
                <a16:creationId xmlns:a16="http://schemas.microsoft.com/office/drawing/2014/main" id="{3CEF13E4-395F-40F8-AA7E-504FCAD65C7F}"/>
              </a:ext>
            </a:extLst>
          </p:cNvPr>
          <p:cNvSpPr txBox="1"/>
          <p:nvPr/>
        </p:nvSpPr>
        <p:spPr>
          <a:xfrm>
            <a:off x="833748" y="3816197"/>
            <a:ext cx="574196" cy="646331"/>
          </a:xfrm>
          <a:prstGeom prst="rect">
            <a:avLst/>
          </a:prstGeom>
          <a:noFill/>
        </p:spPr>
        <p:txBody>
          <a:bodyPr wrap="none" rtlCol="0">
            <a:spAutoFit/>
          </a:bodyPr>
          <a:lstStyle/>
          <a:p>
            <a:r>
              <a:rPr lang="en-US">
                <a:solidFill>
                  <a:srgbClr val="FF0000"/>
                </a:solidFill>
              </a:rPr>
              <a:t>W</a:t>
            </a:r>
            <a:r>
              <a:rPr lang="en-US" baseline="30000">
                <a:solidFill>
                  <a:srgbClr val="FF0000"/>
                </a:solidFill>
              </a:rPr>
              <a:t>[1]</a:t>
            </a:r>
          </a:p>
          <a:p>
            <a:r>
              <a:rPr lang="en-US">
                <a:solidFill>
                  <a:srgbClr val="FF0000"/>
                </a:solidFill>
              </a:rPr>
              <a:t>b</a:t>
            </a:r>
            <a:r>
              <a:rPr lang="en-US" baseline="30000">
                <a:solidFill>
                  <a:srgbClr val="FF0000"/>
                </a:solidFill>
              </a:rPr>
              <a:t>[1]</a:t>
            </a:r>
          </a:p>
        </p:txBody>
      </p:sp>
      <p:sp>
        <p:nvSpPr>
          <p:cNvPr id="61" name="TextBox 60">
            <a:extLst>
              <a:ext uri="{FF2B5EF4-FFF2-40B4-BE49-F238E27FC236}">
                <a16:creationId xmlns:a16="http://schemas.microsoft.com/office/drawing/2014/main" id="{C17CC429-110B-4B1F-9905-C486C9791DEF}"/>
              </a:ext>
            </a:extLst>
          </p:cNvPr>
          <p:cNvSpPr txBox="1"/>
          <p:nvPr/>
        </p:nvSpPr>
        <p:spPr>
          <a:xfrm>
            <a:off x="6622105" y="3705084"/>
            <a:ext cx="574196" cy="646331"/>
          </a:xfrm>
          <a:prstGeom prst="rect">
            <a:avLst/>
          </a:prstGeom>
          <a:noFill/>
        </p:spPr>
        <p:txBody>
          <a:bodyPr wrap="none" rtlCol="0">
            <a:spAutoFit/>
          </a:bodyPr>
          <a:lstStyle/>
          <a:p>
            <a:r>
              <a:rPr lang="en-US">
                <a:solidFill>
                  <a:srgbClr val="008000"/>
                </a:solidFill>
              </a:rPr>
              <a:t>W</a:t>
            </a:r>
            <a:r>
              <a:rPr lang="en-US" baseline="30000">
                <a:solidFill>
                  <a:srgbClr val="008000"/>
                </a:solidFill>
              </a:rPr>
              <a:t>[2]</a:t>
            </a:r>
          </a:p>
          <a:p>
            <a:r>
              <a:rPr lang="en-US">
                <a:solidFill>
                  <a:srgbClr val="008000"/>
                </a:solidFill>
              </a:rPr>
              <a:t>b</a:t>
            </a:r>
            <a:r>
              <a:rPr lang="en-US" baseline="30000">
                <a:solidFill>
                  <a:srgbClr val="008000"/>
                </a:solidFill>
              </a:rPr>
              <a:t>[2]</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37F260-D0AE-4560-A9C1-DD26D54FD1A3}"/>
                  </a:ext>
                </a:extLst>
              </p:cNvPr>
              <p:cNvSpPr txBox="1"/>
              <p:nvPr/>
            </p:nvSpPr>
            <p:spPr>
              <a:xfrm>
                <a:off x="2359791" y="3687612"/>
                <a:ext cx="621196" cy="681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008000"/>
                              </a:solidFill>
                              <a:latin typeface="Cambria Math" panose="02040503050406030204" pitchFamily="18" charset="0"/>
                            </a:rPr>
                          </m:ctrlPr>
                        </m:sSupPr>
                        <m:e>
                          <m:r>
                            <a:rPr lang="en-US" i="1" smtClean="0">
                              <a:solidFill>
                                <a:srgbClr val="008000"/>
                              </a:solidFill>
                              <a:latin typeface="Cambria Math" panose="02040503050406030204" pitchFamily="18" charset="0"/>
                              <a:ea typeface="Cambria Math" panose="02040503050406030204" pitchFamily="18" charset="0"/>
                            </a:rPr>
                            <m:t>𝛽</m:t>
                          </m:r>
                        </m:e>
                        <m:sup>
                          <m:r>
                            <a:rPr lang="en-US" b="0" i="1" smtClean="0">
                              <a:solidFill>
                                <a:srgbClr val="008000"/>
                              </a:solidFill>
                              <a:latin typeface="Cambria Math" panose="02040503050406030204" pitchFamily="18" charset="0"/>
                            </a:rPr>
                            <m:t>[1]</m:t>
                          </m:r>
                        </m:sup>
                      </m:sSup>
                    </m:oMath>
                  </m:oMathPara>
                </a14:m>
                <a:endParaRPr lang="en-US">
                  <a:solidFill>
                    <a:srgbClr val="008000"/>
                  </a:solidFill>
                </a:endParaRPr>
              </a:p>
              <a:p>
                <a:pPr/>
                <a14:m>
                  <m:oMathPara xmlns:m="http://schemas.openxmlformats.org/officeDocument/2006/math">
                    <m:oMathParaPr>
                      <m:jc m:val="centerGroup"/>
                    </m:oMathParaPr>
                    <m:oMath xmlns:m="http://schemas.openxmlformats.org/officeDocument/2006/math">
                      <m:sSup>
                        <m:sSupPr>
                          <m:ctrlPr>
                            <a:rPr lang="en-US" i="1" smtClean="0">
                              <a:solidFill>
                                <a:srgbClr val="008000"/>
                              </a:solidFill>
                              <a:latin typeface="Cambria Math" panose="02040503050406030204" pitchFamily="18" charset="0"/>
                            </a:rPr>
                          </m:ctrlPr>
                        </m:sSupPr>
                        <m:e>
                          <m:r>
                            <a:rPr lang="en-US" i="1" smtClean="0">
                              <a:solidFill>
                                <a:srgbClr val="008000"/>
                              </a:solidFill>
                              <a:latin typeface="Cambria Math" panose="02040503050406030204" pitchFamily="18" charset="0"/>
                              <a:ea typeface="Cambria Math" panose="02040503050406030204" pitchFamily="18" charset="0"/>
                            </a:rPr>
                            <m:t>𝛾</m:t>
                          </m:r>
                        </m:e>
                        <m:sup>
                          <m:r>
                            <a:rPr lang="en-US" b="0" i="1" smtClean="0">
                              <a:solidFill>
                                <a:srgbClr val="008000"/>
                              </a:solidFill>
                              <a:latin typeface="Cambria Math" panose="02040503050406030204" pitchFamily="18" charset="0"/>
                            </a:rPr>
                            <m:t>[1]</m:t>
                          </m:r>
                        </m:sup>
                      </m:sSup>
                    </m:oMath>
                  </m:oMathPara>
                </a14:m>
                <a:endParaRPr lang="en-US">
                  <a:solidFill>
                    <a:srgbClr val="008000"/>
                  </a:solidFill>
                </a:endParaRPr>
              </a:p>
            </p:txBody>
          </p:sp>
        </mc:Choice>
        <mc:Fallback xmlns="">
          <p:sp>
            <p:nvSpPr>
              <p:cNvPr id="62" name="TextBox 61">
                <a:extLst>
                  <a:ext uri="{FF2B5EF4-FFF2-40B4-BE49-F238E27FC236}">
                    <a16:creationId xmlns:a16="http://schemas.microsoft.com/office/drawing/2014/main" id="{BF37F260-D0AE-4560-A9C1-DD26D54FD1A3}"/>
                  </a:ext>
                </a:extLst>
              </p:cNvPr>
              <p:cNvSpPr txBox="1">
                <a:spLocks noRot="1" noChangeAspect="1" noMove="1" noResize="1" noEditPoints="1" noAdjustHandles="1" noChangeArrowheads="1" noChangeShapeType="1" noTextEdit="1"/>
              </p:cNvSpPr>
              <p:nvPr/>
            </p:nvSpPr>
            <p:spPr>
              <a:xfrm>
                <a:off x="2359791" y="3687612"/>
                <a:ext cx="621196" cy="681790"/>
              </a:xfrm>
              <a:prstGeom prst="rect">
                <a:avLst/>
              </a:prstGeom>
              <a:blipFill>
                <a:blip r:embed="rId23"/>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4A87CA9-8F8A-498D-9284-4DEBBA2C4EA2}"/>
                  </a:ext>
                </a:extLst>
              </p:cNvPr>
              <p:cNvSpPr txBox="1"/>
              <p:nvPr/>
            </p:nvSpPr>
            <p:spPr>
              <a:xfrm>
                <a:off x="7907611" y="3671564"/>
                <a:ext cx="621196" cy="681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r>
                            <a:rPr lang="en-US"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rPr>
                            <m:t>[2]</m:t>
                          </m:r>
                        </m:sup>
                      </m:sSup>
                    </m:oMath>
                  </m:oMathPara>
                </a14:m>
                <a:endParaRPr lang="en-US">
                  <a:solidFill>
                    <a:srgbClr val="FF0000"/>
                  </a:solidFill>
                </a:endParaRPr>
              </a:p>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r>
                            <a:rPr lang="en-US" i="1" smtClean="0">
                              <a:solidFill>
                                <a:srgbClr val="FF0000"/>
                              </a:solidFill>
                              <a:latin typeface="Cambria Math" panose="02040503050406030204" pitchFamily="18" charset="0"/>
                              <a:ea typeface="Cambria Math" panose="02040503050406030204" pitchFamily="18" charset="0"/>
                            </a:rPr>
                            <m:t>𝛾</m:t>
                          </m:r>
                        </m:e>
                        <m:sup>
                          <m:r>
                            <a:rPr lang="en-US" b="0" i="1" smtClean="0">
                              <a:solidFill>
                                <a:srgbClr val="FF0000"/>
                              </a:solidFill>
                              <a:latin typeface="Cambria Math" panose="02040503050406030204" pitchFamily="18" charset="0"/>
                            </a:rPr>
                            <m:t>[2]</m:t>
                          </m:r>
                        </m:sup>
                      </m:sSup>
                    </m:oMath>
                  </m:oMathPara>
                </a14:m>
                <a:endParaRPr lang="en-US">
                  <a:solidFill>
                    <a:srgbClr val="FF0000"/>
                  </a:solidFill>
                </a:endParaRPr>
              </a:p>
            </p:txBody>
          </p:sp>
        </mc:Choice>
        <mc:Fallback xmlns="">
          <p:sp>
            <p:nvSpPr>
              <p:cNvPr id="63" name="TextBox 62">
                <a:extLst>
                  <a:ext uri="{FF2B5EF4-FFF2-40B4-BE49-F238E27FC236}">
                    <a16:creationId xmlns:a16="http://schemas.microsoft.com/office/drawing/2014/main" id="{B4A87CA9-8F8A-498D-9284-4DEBBA2C4EA2}"/>
                  </a:ext>
                </a:extLst>
              </p:cNvPr>
              <p:cNvSpPr txBox="1">
                <a:spLocks noRot="1" noChangeAspect="1" noMove="1" noResize="1" noEditPoints="1" noAdjustHandles="1" noChangeArrowheads="1" noChangeShapeType="1" noTextEdit="1"/>
              </p:cNvSpPr>
              <p:nvPr/>
            </p:nvSpPr>
            <p:spPr>
              <a:xfrm>
                <a:off x="7907611" y="3671564"/>
                <a:ext cx="621196" cy="681790"/>
              </a:xfrm>
              <a:prstGeom prst="rect">
                <a:avLst/>
              </a:prstGeom>
              <a:blipFill>
                <a:blip r:embed="rId24"/>
                <a:stretch>
                  <a:fillRect b="-893"/>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6E097E4B-B04B-45D6-BF1F-FB89FADAD430}"/>
              </a:ext>
            </a:extLst>
          </p:cNvPr>
          <p:cNvSpPr txBox="1"/>
          <p:nvPr/>
        </p:nvSpPr>
        <p:spPr>
          <a:xfrm>
            <a:off x="2034819" y="4699966"/>
            <a:ext cx="1364476" cy="369332"/>
          </a:xfrm>
          <a:prstGeom prst="rect">
            <a:avLst/>
          </a:prstGeom>
          <a:noFill/>
        </p:spPr>
        <p:txBody>
          <a:bodyPr wrap="none" rtlCol="0">
            <a:spAutoFit/>
          </a:bodyPr>
          <a:lstStyle/>
          <a:p>
            <a:r>
              <a:rPr lang="en-US">
                <a:solidFill>
                  <a:srgbClr val="FF0000"/>
                </a:solidFill>
              </a:rPr>
              <a:t>Batch norm</a:t>
            </a:r>
          </a:p>
        </p:txBody>
      </p:sp>
      <p:sp>
        <p:nvSpPr>
          <p:cNvPr id="65" name="TextBox 64">
            <a:extLst>
              <a:ext uri="{FF2B5EF4-FFF2-40B4-BE49-F238E27FC236}">
                <a16:creationId xmlns:a16="http://schemas.microsoft.com/office/drawing/2014/main" id="{2532B609-118A-4077-89DE-32C8C8A1B0B4}"/>
              </a:ext>
            </a:extLst>
          </p:cNvPr>
          <p:cNvSpPr txBox="1"/>
          <p:nvPr/>
        </p:nvSpPr>
        <p:spPr>
          <a:xfrm>
            <a:off x="7601544" y="4693361"/>
            <a:ext cx="1364476" cy="369332"/>
          </a:xfrm>
          <a:prstGeom prst="rect">
            <a:avLst/>
          </a:prstGeom>
          <a:noFill/>
        </p:spPr>
        <p:txBody>
          <a:bodyPr wrap="none" rtlCol="0">
            <a:spAutoFit/>
          </a:bodyPr>
          <a:lstStyle/>
          <a:p>
            <a:r>
              <a:rPr lang="en-US">
                <a:solidFill>
                  <a:srgbClr val="FF0000"/>
                </a:solidFill>
              </a:rPr>
              <a:t>Batch norm</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4619EB4-4D0D-4458-AED5-C2FB9EFF4256}"/>
                  </a:ext>
                </a:extLst>
              </p:cNvPr>
              <p:cNvSpPr txBox="1"/>
              <p:nvPr/>
            </p:nvSpPr>
            <p:spPr>
              <a:xfrm>
                <a:off x="513986" y="5400081"/>
                <a:ext cx="11125200" cy="477438"/>
              </a:xfrm>
              <a:prstGeom prst="rect">
                <a:avLst/>
              </a:prstGeom>
              <a:noFill/>
            </p:spPr>
            <p:txBody>
              <a:bodyPr wrap="square" rtlCol="0">
                <a:spAutoFit/>
              </a:bodyPr>
              <a:lstStyle/>
              <a:p>
                <a:r>
                  <a:rPr lang="en-US" sz="2400">
                    <a:solidFill>
                      <a:srgbClr val="FF0000"/>
                    </a:solidFill>
                  </a:rPr>
                  <a:t>Parameters</a:t>
                </a:r>
                <a:r>
                  <a:rPr lang="en-US" sz="2400"/>
                  <a:t>: W</a:t>
                </a:r>
                <a:r>
                  <a:rPr lang="en-US" sz="2400" baseline="30000"/>
                  <a:t>[1]</a:t>
                </a:r>
                <a:r>
                  <a:rPr lang="en-US" sz="2400"/>
                  <a:t>, b</a:t>
                </a:r>
                <a:r>
                  <a:rPr lang="en-US" sz="2400" baseline="30000"/>
                  <a:t>[1]</a:t>
                </a:r>
                <a:r>
                  <a:rPr lang="en-US" sz="2400"/>
                  <a:t>,</a:t>
                </a:r>
                <a:r>
                  <a:rPr lang="en-US" sz="2400">
                    <a:solidFill>
                      <a:srgbClr val="008000"/>
                    </a:solidFill>
                  </a:rPr>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𝛽</m:t>
                        </m:r>
                      </m:e>
                      <m:sup>
                        <m:r>
                          <a:rPr lang="en-US" sz="2400" i="1">
                            <a:solidFill>
                              <a:srgbClr val="008000"/>
                            </a:solidFill>
                            <a:latin typeface="Cambria Math" panose="02040503050406030204" pitchFamily="18" charset="0"/>
                          </a:rPr>
                          <m:t>[1]</m:t>
                        </m:r>
                      </m:sup>
                    </m:sSup>
                  </m:oMath>
                </a14:m>
                <a:r>
                  <a:rPr lang="en-US" sz="2400"/>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𝛾</m:t>
                        </m:r>
                      </m:e>
                      <m:sup>
                        <m:r>
                          <a:rPr lang="en-US" sz="2400" i="1">
                            <a:solidFill>
                              <a:srgbClr val="008000"/>
                            </a:solidFill>
                            <a:latin typeface="Cambria Math" panose="02040503050406030204" pitchFamily="18" charset="0"/>
                          </a:rPr>
                          <m:t>[1]</m:t>
                        </m:r>
                      </m:sup>
                    </m:sSup>
                    <m:r>
                      <a:rPr lang="en-US" sz="2400" b="0" i="0" smtClean="0">
                        <a:solidFill>
                          <a:srgbClr val="008000"/>
                        </a:solidFill>
                        <a:latin typeface="Cambria Math" panose="02040503050406030204" pitchFamily="18" charset="0"/>
                      </a:rPr>
                      <m:t>,</m:t>
                    </m:r>
                  </m:oMath>
                </a14:m>
                <a:r>
                  <a:rPr lang="en-US" sz="2400"/>
                  <a:t> W</a:t>
                </a:r>
                <a:r>
                  <a:rPr lang="en-US" sz="2400" baseline="30000"/>
                  <a:t>[2]</a:t>
                </a:r>
                <a:r>
                  <a:rPr lang="en-US" sz="2400"/>
                  <a:t>, b</a:t>
                </a:r>
                <a:r>
                  <a:rPr lang="en-US" sz="2400" baseline="30000"/>
                  <a:t>[2]</a:t>
                </a:r>
                <a:r>
                  <a:rPr lang="en-US" sz="2400"/>
                  <a:t>, </a:t>
                </a:r>
                <a14:m>
                  <m:oMath xmlns:m="http://schemas.openxmlformats.org/officeDocument/2006/math">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𝛽</m:t>
                        </m:r>
                      </m:e>
                      <m:sup>
                        <m:r>
                          <a:rPr lang="en-US" sz="2400" i="1">
                            <a:solidFill>
                              <a:srgbClr val="FF0000"/>
                            </a:solidFill>
                            <a:latin typeface="Cambria Math" panose="02040503050406030204" pitchFamily="18" charset="0"/>
                          </a:rPr>
                          <m:t>[2]</m:t>
                        </m:r>
                      </m:sup>
                    </m:sSup>
                  </m:oMath>
                </a14:m>
                <a:r>
                  <a:rPr lang="en-US" sz="2400"/>
                  <a:t>,</a:t>
                </a:r>
                <a:r>
                  <a:rPr lang="en-US" sz="2400">
                    <a:solidFill>
                      <a:srgbClr val="FF0000"/>
                    </a:solidFill>
                  </a:rPr>
                  <a:t> </a:t>
                </a:r>
                <a14:m>
                  <m:oMath xmlns:m="http://schemas.openxmlformats.org/officeDocument/2006/math">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𝛾</m:t>
                        </m:r>
                      </m:e>
                      <m:sup>
                        <m:r>
                          <a:rPr lang="en-US" sz="2400" i="1">
                            <a:solidFill>
                              <a:srgbClr val="FF0000"/>
                            </a:solidFill>
                            <a:latin typeface="Cambria Math" panose="02040503050406030204" pitchFamily="18" charset="0"/>
                          </a:rPr>
                          <m:t>[2]</m:t>
                        </m:r>
                      </m:sup>
                    </m:sSup>
                  </m:oMath>
                </a14:m>
                <a:r>
                  <a:rPr lang="en-US" sz="2400"/>
                  <a:t>, …, W</a:t>
                </a:r>
                <a:r>
                  <a:rPr lang="en-US" sz="2400" baseline="30000"/>
                  <a:t>[L]</a:t>
                </a:r>
                <a:r>
                  <a:rPr lang="en-US" sz="2400"/>
                  <a:t>, b</a:t>
                </a:r>
                <a:r>
                  <a:rPr lang="en-US" sz="2400" baseline="30000"/>
                  <a:t>[L]</a:t>
                </a:r>
                <a:r>
                  <a:rPr lang="en-US" sz="2400"/>
                  <a:t>,</a:t>
                </a:r>
                <a:r>
                  <a:rPr lang="en-US" sz="2400">
                    <a:solidFill>
                      <a:srgbClr val="008000"/>
                    </a:solidFill>
                  </a:rPr>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𝛽</m:t>
                        </m:r>
                      </m:e>
                      <m:sup>
                        <m:r>
                          <a:rPr lang="en-US" sz="2400" i="1">
                            <a:solidFill>
                              <a:srgbClr val="008000"/>
                            </a:solidFill>
                            <a:latin typeface="Cambria Math" panose="02040503050406030204" pitchFamily="18" charset="0"/>
                          </a:rPr>
                          <m:t>[</m:t>
                        </m:r>
                        <m:r>
                          <a:rPr lang="en-US" sz="2400" b="0" i="1" smtClean="0">
                            <a:solidFill>
                              <a:srgbClr val="008000"/>
                            </a:solidFill>
                            <a:latin typeface="Cambria Math" panose="02040503050406030204" pitchFamily="18" charset="0"/>
                          </a:rPr>
                          <m:t>𝐿</m:t>
                        </m:r>
                        <m:r>
                          <a:rPr lang="en-US" sz="2400" i="1">
                            <a:solidFill>
                              <a:srgbClr val="008000"/>
                            </a:solidFill>
                            <a:latin typeface="Cambria Math" panose="02040503050406030204" pitchFamily="18" charset="0"/>
                          </a:rPr>
                          <m:t>]</m:t>
                        </m:r>
                      </m:sup>
                    </m:sSup>
                  </m:oMath>
                </a14:m>
                <a:r>
                  <a:rPr lang="en-US" sz="2400"/>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𝛾</m:t>
                        </m:r>
                      </m:e>
                      <m:sup>
                        <m:r>
                          <a:rPr lang="en-US" sz="2400" i="1">
                            <a:solidFill>
                              <a:srgbClr val="008000"/>
                            </a:solidFill>
                            <a:latin typeface="Cambria Math" panose="02040503050406030204" pitchFamily="18" charset="0"/>
                          </a:rPr>
                          <m:t>[</m:t>
                        </m:r>
                        <m:r>
                          <a:rPr lang="en-US" sz="2400" b="0" i="1" smtClean="0">
                            <a:solidFill>
                              <a:srgbClr val="008000"/>
                            </a:solidFill>
                            <a:latin typeface="Cambria Math" panose="02040503050406030204" pitchFamily="18" charset="0"/>
                          </a:rPr>
                          <m:t>𝐿</m:t>
                        </m:r>
                        <m:r>
                          <a:rPr lang="en-US" sz="2400" i="1">
                            <a:solidFill>
                              <a:srgbClr val="008000"/>
                            </a:solidFill>
                            <a:latin typeface="Cambria Math" panose="02040503050406030204" pitchFamily="18" charset="0"/>
                          </a:rPr>
                          <m:t>]</m:t>
                        </m:r>
                      </m:sup>
                    </m:sSup>
                  </m:oMath>
                </a14:m>
                <a:r>
                  <a:rPr lang="en-US" sz="2400"/>
                  <a:t>.  </a:t>
                </a:r>
              </a:p>
            </p:txBody>
          </p:sp>
        </mc:Choice>
        <mc:Fallback xmlns="">
          <p:sp>
            <p:nvSpPr>
              <p:cNvPr id="66" name="TextBox 65">
                <a:extLst>
                  <a:ext uri="{FF2B5EF4-FFF2-40B4-BE49-F238E27FC236}">
                    <a16:creationId xmlns:a16="http://schemas.microsoft.com/office/drawing/2014/main" id="{04619EB4-4D0D-4458-AED5-C2FB9EFF4256}"/>
                  </a:ext>
                </a:extLst>
              </p:cNvPr>
              <p:cNvSpPr txBox="1">
                <a:spLocks noRot="1" noChangeAspect="1" noMove="1" noResize="1" noEditPoints="1" noAdjustHandles="1" noChangeArrowheads="1" noChangeShapeType="1" noTextEdit="1"/>
              </p:cNvSpPr>
              <p:nvPr/>
            </p:nvSpPr>
            <p:spPr>
              <a:xfrm>
                <a:off x="513986" y="5400081"/>
                <a:ext cx="11125200" cy="477438"/>
              </a:xfrm>
              <a:prstGeom prst="rect">
                <a:avLst/>
              </a:prstGeom>
              <a:blipFill>
                <a:blip r:embed="rId25"/>
                <a:stretch>
                  <a:fillRect l="-822" t="-6410" b="-29487"/>
                </a:stretch>
              </a:blipFill>
            </p:spPr>
            <p:txBody>
              <a:bodyPr/>
              <a:lstStyle/>
              <a:p>
                <a:r>
                  <a:rPr lang="en-US">
                    <a:noFill/>
                  </a:rPr>
                  <a:t> </a:t>
                </a:r>
              </a:p>
            </p:txBody>
          </p:sp>
        </mc:Fallback>
      </mc:AlternateContent>
    </p:spTree>
    <p:extLst>
      <p:ext uri="{BB962C8B-B14F-4D97-AF65-F5344CB8AC3E}">
        <p14:creationId xmlns:p14="http://schemas.microsoft.com/office/powerpoint/2010/main" val="207954668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7C39-01F0-4CCE-A2C8-0BE1BC8A3D91}"/>
              </a:ext>
            </a:extLst>
          </p:cNvPr>
          <p:cNvSpPr>
            <a:spLocks noGrp="1"/>
          </p:cNvSpPr>
          <p:nvPr>
            <p:ph type="title"/>
          </p:nvPr>
        </p:nvSpPr>
        <p:spPr/>
        <p:txBody>
          <a:bodyPr/>
          <a:lstStyle/>
          <a:p>
            <a:r>
              <a:rPr lang="en-US"/>
              <a:t>Mini-batch normalization</a:t>
            </a:r>
          </a:p>
        </p:txBody>
      </p:sp>
      <p:sp>
        <p:nvSpPr>
          <p:cNvPr id="4" name="Content Placeholder 3">
            <a:extLst>
              <a:ext uri="{FF2B5EF4-FFF2-40B4-BE49-F238E27FC236}">
                <a16:creationId xmlns:a16="http://schemas.microsoft.com/office/drawing/2014/main" id="{F21449D9-51EA-4A18-B544-8CA2D31905A4}"/>
              </a:ext>
            </a:extLst>
          </p:cNvPr>
          <p:cNvSpPr>
            <a:spLocks noGrp="1"/>
          </p:cNvSpPr>
          <p:nvPr>
            <p:ph idx="1"/>
          </p:nvPr>
        </p:nvSpPr>
        <p:spPr>
          <a:xfrm>
            <a:off x="609600" y="1600201"/>
            <a:ext cx="10972800" cy="609599"/>
          </a:xfrm>
        </p:spPr>
        <p:txBody>
          <a:bodyPr/>
          <a:lstStyle/>
          <a:p>
            <a:pPr marL="0" indent="0">
              <a:buNone/>
            </a:pPr>
            <a:r>
              <a:rPr lang="en-US"/>
              <a:t>Sử dụng batch-norm để chuẩn hóa ứng với từng epoch:</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E5BF10-347B-4F25-BC27-55ABE79E402E}"/>
                  </a:ext>
                </a:extLst>
              </p:cNvPr>
              <p:cNvSpPr txBox="1"/>
              <p:nvPr/>
            </p:nvSpPr>
            <p:spPr>
              <a:xfrm>
                <a:off x="167648" y="2616523"/>
                <a:ext cx="340094"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{1}</m:t>
                          </m:r>
                        </m:sup>
                      </m:sSup>
                    </m:oMath>
                  </m:oMathPara>
                </a14:m>
                <a:endParaRPr lang="en-US" sz="2400"/>
              </a:p>
            </p:txBody>
          </p:sp>
        </mc:Choice>
        <mc:Fallback xmlns="">
          <p:sp>
            <p:nvSpPr>
              <p:cNvPr id="6" name="TextBox 5">
                <a:extLst>
                  <a:ext uri="{FF2B5EF4-FFF2-40B4-BE49-F238E27FC236}">
                    <a16:creationId xmlns:a16="http://schemas.microsoft.com/office/drawing/2014/main" id="{E4E5BF10-347B-4F25-BC27-55ABE79E402E}"/>
                  </a:ext>
                </a:extLst>
              </p:cNvPr>
              <p:cNvSpPr txBox="1">
                <a:spLocks noRot="1" noChangeAspect="1" noMove="1" noResize="1" noEditPoints="1" noAdjustHandles="1" noChangeArrowheads="1" noChangeShapeType="1" noTextEdit="1"/>
              </p:cNvSpPr>
              <p:nvPr/>
            </p:nvSpPr>
            <p:spPr>
              <a:xfrm>
                <a:off x="167648" y="2616523"/>
                <a:ext cx="340094" cy="493277"/>
              </a:xfrm>
              <a:prstGeom prst="rect">
                <a:avLst/>
              </a:prstGeom>
              <a:blipFill>
                <a:blip r:embed="rId2"/>
                <a:stretch>
                  <a:fillRect r="-781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B87A67-05F7-4889-9DB4-0F0B1562B0AF}"/>
              </a:ext>
            </a:extLst>
          </p:cNvPr>
          <p:cNvSpPr txBox="1"/>
          <p:nvPr/>
        </p:nvSpPr>
        <p:spPr>
          <a:xfrm>
            <a:off x="1626585" y="2619120"/>
            <a:ext cx="602561" cy="461665"/>
          </a:xfrm>
          <a:prstGeom prst="rect">
            <a:avLst/>
          </a:prstGeom>
          <a:noFill/>
        </p:spPr>
        <p:txBody>
          <a:bodyPr wrap="square" rtlCol="0">
            <a:spAutoFit/>
          </a:bodyPr>
          <a:lstStyle/>
          <a:p>
            <a:r>
              <a:rPr lang="en-US" sz="2400"/>
              <a:t>Z</a:t>
            </a:r>
            <a:r>
              <a:rPr lang="en-US" sz="2400" baseline="30000"/>
              <a:t>[1]</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F92EEE-7591-4F5F-937E-DE3DDC92A7D5}"/>
                  </a:ext>
                </a:extLst>
              </p:cNvPr>
              <p:cNvSpPr txBox="1"/>
              <p:nvPr/>
            </p:nvSpPr>
            <p:spPr>
              <a:xfrm>
                <a:off x="3116840" y="2607322"/>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[1]</m:t>
                          </m:r>
                        </m:sup>
                      </m:sSup>
                    </m:oMath>
                  </m:oMathPara>
                </a14:m>
                <a:endParaRPr lang="en-US" sz="2400"/>
              </a:p>
            </p:txBody>
          </p:sp>
        </mc:Choice>
        <mc:Fallback xmlns="">
          <p:sp>
            <p:nvSpPr>
              <p:cNvPr id="8" name="TextBox 7">
                <a:extLst>
                  <a:ext uri="{FF2B5EF4-FFF2-40B4-BE49-F238E27FC236}">
                    <a16:creationId xmlns:a16="http://schemas.microsoft.com/office/drawing/2014/main" id="{B3F92EEE-7591-4F5F-937E-DE3DDC92A7D5}"/>
                  </a:ext>
                </a:extLst>
              </p:cNvPr>
              <p:cNvSpPr txBox="1">
                <a:spLocks noRot="1" noChangeAspect="1" noMove="1" noResize="1" noEditPoints="1" noAdjustHandles="1" noChangeArrowheads="1" noChangeShapeType="1" noTextEdit="1"/>
              </p:cNvSpPr>
              <p:nvPr/>
            </p:nvSpPr>
            <p:spPr>
              <a:xfrm>
                <a:off x="3116840" y="2607322"/>
                <a:ext cx="667212" cy="477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505A79-FC94-47BC-A01A-29665B749132}"/>
                  </a:ext>
                </a:extLst>
              </p:cNvPr>
              <p:cNvSpPr txBox="1"/>
              <p:nvPr/>
            </p:nvSpPr>
            <p:spPr>
              <a:xfrm>
                <a:off x="4495800" y="2601405"/>
                <a:ext cx="1899190" cy="477438"/>
              </a:xfrm>
              <a:prstGeom prst="rect">
                <a:avLst/>
              </a:prstGeom>
              <a:noFill/>
            </p:spPr>
            <p:txBody>
              <a:bodyPr wrap="square" rtlCol="0">
                <a:spAutoFit/>
              </a:bodyPr>
              <a:lstStyle/>
              <a:p>
                <a:r>
                  <a:rPr lang="en-US" sz="2400"/>
                  <a:t>a</a:t>
                </a:r>
                <a:r>
                  <a:rPr lang="en-US" sz="2400" baseline="30000"/>
                  <a:t>[1]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9" name="TextBox 8">
                <a:extLst>
                  <a:ext uri="{FF2B5EF4-FFF2-40B4-BE49-F238E27FC236}">
                    <a16:creationId xmlns:a16="http://schemas.microsoft.com/office/drawing/2014/main" id="{11505A79-FC94-47BC-A01A-29665B749132}"/>
                  </a:ext>
                </a:extLst>
              </p:cNvPr>
              <p:cNvSpPr txBox="1">
                <a:spLocks noRot="1" noChangeAspect="1" noMove="1" noResize="1" noEditPoints="1" noAdjustHandles="1" noChangeArrowheads="1" noChangeShapeType="1" noTextEdit="1"/>
              </p:cNvSpPr>
              <p:nvPr/>
            </p:nvSpPr>
            <p:spPr>
              <a:xfrm>
                <a:off x="4495800" y="2601405"/>
                <a:ext cx="1899190" cy="477438"/>
              </a:xfrm>
              <a:prstGeom prst="rect">
                <a:avLst/>
              </a:prstGeom>
              <a:blipFill>
                <a:blip r:embed="rId4"/>
                <a:stretch>
                  <a:fillRect l="-5145" t="-6410" b="-2948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A7C4A20-55AF-4746-B3CE-FF10A943AEDA}"/>
              </a:ext>
            </a:extLst>
          </p:cNvPr>
          <p:cNvSpPr txBox="1"/>
          <p:nvPr/>
        </p:nvSpPr>
        <p:spPr>
          <a:xfrm>
            <a:off x="7229523" y="2616523"/>
            <a:ext cx="667212" cy="461665"/>
          </a:xfrm>
          <a:prstGeom prst="rect">
            <a:avLst/>
          </a:prstGeom>
          <a:noFill/>
        </p:spPr>
        <p:txBody>
          <a:bodyPr wrap="square" rtlCol="0">
            <a:spAutoFit/>
          </a:bodyPr>
          <a:lstStyle/>
          <a:p>
            <a:r>
              <a:rPr lang="en-US" sz="2400"/>
              <a:t>Z</a:t>
            </a:r>
            <a:r>
              <a:rPr lang="en-US" sz="2400" baseline="30000"/>
              <a:t>[2]</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4055AD-7716-4344-BEDA-6083A344C60C}"/>
                  </a:ext>
                </a:extLst>
              </p:cNvPr>
              <p:cNvSpPr txBox="1"/>
              <p:nvPr/>
            </p:nvSpPr>
            <p:spPr>
              <a:xfrm>
                <a:off x="8607211" y="2600717"/>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[2]</m:t>
                          </m:r>
                        </m:sup>
                      </m:sSup>
                    </m:oMath>
                  </m:oMathPara>
                </a14:m>
                <a:endParaRPr lang="en-US" sz="2400"/>
              </a:p>
            </p:txBody>
          </p:sp>
        </mc:Choice>
        <mc:Fallback xmlns="">
          <p:sp>
            <p:nvSpPr>
              <p:cNvPr id="11" name="TextBox 10">
                <a:extLst>
                  <a:ext uri="{FF2B5EF4-FFF2-40B4-BE49-F238E27FC236}">
                    <a16:creationId xmlns:a16="http://schemas.microsoft.com/office/drawing/2014/main" id="{EA4055AD-7716-4344-BEDA-6083A344C60C}"/>
                  </a:ext>
                </a:extLst>
              </p:cNvPr>
              <p:cNvSpPr txBox="1">
                <a:spLocks noRot="1" noChangeAspect="1" noMove="1" noResize="1" noEditPoints="1" noAdjustHandles="1" noChangeArrowheads="1" noChangeShapeType="1" noTextEdit="1"/>
              </p:cNvSpPr>
              <p:nvPr/>
            </p:nvSpPr>
            <p:spPr>
              <a:xfrm>
                <a:off x="8607211" y="2600717"/>
                <a:ext cx="667212" cy="47743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739F74E-3D44-4F40-87D6-03F183419752}"/>
                  </a:ext>
                </a:extLst>
              </p:cNvPr>
              <p:cNvSpPr txBox="1"/>
              <p:nvPr/>
            </p:nvSpPr>
            <p:spPr>
              <a:xfrm>
                <a:off x="10024317" y="2607322"/>
                <a:ext cx="1899189" cy="477438"/>
              </a:xfrm>
              <a:prstGeom prst="rect">
                <a:avLst/>
              </a:prstGeom>
              <a:noFill/>
            </p:spPr>
            <p:txBody>
              <a:bodyPr wrap="square" rtlCol="0">
                <a:spAutoFit/>
              </a:bodyPr>
              <a:lstStyle/>
              <a:p>
                <a:r>
                  <a:rPr lang="en-US" sz="2400"/>
                  <a:t>a</a:t>
                </a:r>
                <a:r>
                  <a:rPr lang="en-US" sz="2400" baseline="30000"/>
                  <a:t>[2]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12" name="TextBox 11">
                <a:extLst>
                  <a:ext uri="{FF2B5EF4-FFF2-40B4-BE49-F238E27FC236}">
                    <a16:creationId xmlns:a16="http://schemas.microsoft.com/office/drawing/2014/main" id="{9739F74E-3D44-4F40-87D6-03F183419752}"/>
                  </a:ext>
                </a:extLst>
              </p:cNvPr>
              <p:cNvSpPr txBox="1">
                <a:spLocks noRot="1" noChangeAspect="1" noMove="1" noResize="1" noEditPoints="1" noAdjustHandles="1" noChangeArrowheads="1" noChangeShapeType="1" noTextEdit="1"/>
              </p:cNvSpPr>
              <p:nvPr/>
            </p:nvSpPr>
            <p:spPr>
              <a:xfrm>
                <a:off x="10024317" y="2607322"/>
                <a:ext cx="1899189" cy="477438"/>
              </a:xfrm>
              <a:prstGeom prst="rect">
                <a:avLst/>
              </a:prstGeom>
              <a:blipFill>
                <a:blip r:embed="rId6"/>
                <a:stretch>
                  <a:fillRect l="-4808" t="-6410" b="-2948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FA3F1B5-77D6-41BD-BE9C-B77FF1633B09}"/>
              </a:ext>
            </a:extLst>
          </p:cNvPr>
          <p:cNvCxnSpPr>
            <a:cxnSpLocks/>
            <a:endCxn id="7" idx="1"/>
          </p:cNvCxnSpPr>
          <p:nvPr/>
        </p:nvCxnSpPr>
        <p:spPr>
          <a:xfrm flipV="1">
            <a:off x="834860" y="2849953"/>
            <a:ext cx="791725" cy="13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33AFD09-850B-4CE8-992E-112A2A518240}"/>
              </a:ext>
            </a:extLst>
          </p:cNvPr>
          <p:cNvCxnSpPr>
            <a:stCxn id="7" idx="3"/>
            <a:endCxn id="8" idx="1"/>
          </p:cNvCxnSpPr>
          <p:nvPr/>
        </p:nvCxnSpPr>
        <p:spPr>
          <a:xfrm flipV="1">
            <a:off x="2229146" y="2846041"/>
            <a:ext cx="887694" cy="39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31CC9B66-3C1B-4507-8057-CDB5F46760E0}"/>
              </a:ext>
            </a:extLst>
          </p:cNvPr>
          <p:cNvCxnSpPr>
            <a:cxnSpLocks/>
            <a:stCxn id="8" idx="3"/>
            <a:endCxn id="9" idx="1"/>
          </p:cNvCxnSpPr>
          <p:nvPr/>
        </p:nvCxnSpPr>
        <p:spPr>
          <a:xfrm flipV="1">
            <a:off x="3784052" y="2840124"/>
            <a:ext cx="711748" cy="59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B5EFB9A5-1C0C-466A-8DDE-8EE12763F50E}"/>
              </a:ext>
            </a:extLst>
          </p:cNvPr>
          <p:cNvCxnSpPr>
            <a:cxnSpLocks/>
            <a:stCxn id="9" idx="3"/>
            <a:endCxn id="10" idx="1"/>
          </p:cNvCxnSpPr>
          <p:nvPr/>
        </p:nvCxnSpPr>
        <p:spPr>
          <a:xfrm>
            <a:off x="6394990" y="2840124"/>
            <a:ext cx="834533" cy="7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63AE4DB4-B24A-463F-AB5E-5020EEDFBB0D}"/>
              </a:ext>
            </a:extLst>
          </p:cNvPr>
          <p:cNvCxnSpPr>
            <a:stCxn id="10" idx="3"/>
            <a:endCxn id="11" idx="1"/>
          </p:cNvCxnSpPr>
          <p:nvPr/>
        </p:nvCxnSpPr>
        <p:spPr>
          <a:xfrm flipV="1">
            <a:off x="7896735" y="2839436"/>
            <a:ext cx="710476" cy="79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101A0AA-CEE1-4F60-A2F8-6091F7C6C894}"/>
              </a:ext>
            </a:extLst>
          </p:cNvPr>
          <p:cNvCxnSpPr>
            <a:cxnSpLocks/>
            <a:stCxn id="11" idx="3"/>
            <a:endCxn id="12" idx="1"/>
          </p:cNvCxnSpPr>
          <p:nvPr/>
        </p:nvCxnSpPr>
        <p:spPr>
          <a:xfrm>
            <a:off x="9274423" y="2839436"/>
            <a:ext cx="749894" cy="66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8266800F-B1E2-403D-AB7E-C30F1C78F668}"/>
              </a:ext>
            </a:extLst>
          </p:cNvPr>
          <p:cNvSpPr txBox="1"/>
          <p:nvPr/>
        </p:nvSpPr>
        <p:spPr>
          <a:xfrm>
            <a:off x="834860" y="2193105"/>
            <a:ext cx="574196" cy="646331"/>
          </a:xfrm>
          <a:prstGeom prst="rect">
            <a:avLst/>
          </a:prstGeom>
          <a:noFill/>
        </p:spPr>
        <p:txBody>
          <a:bodyPr wrap="none" rtlCol="0">
            <a:spAutoFit/>
          </a:bodyPr>
          <a:lstStyle/>
          <a:p>
            <a:r>
              <a:rPr lang="en-US">
                <a:solidFill>
                  <a:srgbClr val="FF0000"/>
                </a:solidFill>
              </a:rPr>
              <a:t>W</a:t>
            </a:r>
            <a:r>
              <a:rPr lang="en-US" baseline="30000">
                <a:solidFill>
                  <a:srgbClr val="FF0000"/>
                </a:solidFill>
              </a:rPr>
              <a:t>[1]</a:t>
            </a:r>
          </a:p>
          <a:p>
            <a:r>
              <a:rPr lang="en-US">
                <a:solidFill>
                  <a:srgbClr val="FF0000"/>
                </a:solidFill>
              </a:rPr>
              <a:t>b</a:t>
            </a:r>
            <a:r>
              <a:rPr lang="en-US" baseline="30000">
                <a:solidFill>
                  <a:srgbClr val="FF0000"/>
                </a:solidFill>
              </a:rPr>
              <a:t>[1]</a:t>
            </a:r>
          </a:p>
        </p:txBody>
      </p:sp>
      <p:sp>
        <p:nvSpPr>
          <p:cNvPr id="20" name="TextBox 19">
            <a:extLst>
              <a:ext uri="{FF2B5EF4-FFF2-40B4-BE49-F238E27FC236}">
                <a16:creationId xmlns:a16="http://schemas.microsoft.com/office/drawing/2014/main" id="{323F9324-C0EE-45A8-92A2-7451C4594FB3}"/>
              </a:ext>
            </a:extLst>
          </p:cNvPr>
          <p:cNvSpPr txBox="1"/>
          <p:nvPr/>
        </p:nvSpPr>
        <p:spPr>
          <a:xfrm>
            <a:off x="6623217" y="2081992"/>
            <a:ext cx="574196" cy="646331"/>
          </a:xfrm>
          <a:prstGeom prst="rect">
            <a:avLst/>
          </a:prstGeom>
          <a:noFill/>
        </p:spPr>
        <p:txBody>
          <a:bodyPr wrap="none" rtlCol="0">
            <a:spAutoFit/>
          </a:bodyPr>
          <a:lstStyle/>
          <a:p>
            <a:r>
              <a:rPr lang="en-US">
                <a:solidFill>
                  <a:srgbClr val="008000"/>
                </a:solidFill>
              </a:rPr>
              <a:t>W</a:t>
            </a:r>
            <a:r>
              <a:rPr lang="en-US" baseline="30000">
                <a:solidFill>
                  <a:srgbClr val="008000"/>
                </a:solidFill>
              </a:rPr>
              <a:t>[2]</a:t>
            </a:r>
          </a:p>
          <a:p>
            <a:r>
              <a:rPr lang="en-US">
                <a:solidFill>
                  <a:srgbClr val="008000"/>
                </a:solidFill>
              </a:rPr>
              <a:t>b</a:t>
            </a:r>
            <a:r>
              <a:rPr lang="en-US" baseline="30000">
                <a:solidFill>
                  <a:srgbClr val="008000"/>
                </a:solidFill>
              </a:rPr>
              <a:t>[2]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B114-C201-44BE-96A0-30753C26370E}"/>
                  </a:ext>
                </a:extLst>
              </p:cNvPr>
              <p:cNvSpPr txBox="1"/>
              <p:nvPr/>
            </p:nvSpPr>
            <p:spPr>
              <a:xfrm>
                <a:off x="2360903" y="2064520"/>
                <a:ext cx="621196" cy="681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008000"/>
                              </a:solidFill>
                              <a:latin typeface="Cambria Math" panose="02040503050406030204" pitchFamily="18" charset="0"/>
                            </a:rPr>
                          </m:ctrlPr>
                        </m:sSupPr>
                        <m:e>
                          <m:r>
                            <a:rPr lang="en-US" i="1" smtClean="0">
                              <a:solidFill>
                                <a:srgbClr val="008000"/>
                              </a:solidFill>
                              <a:latin typeface="Cambria Math" panose="02040503050406030204" pitchFamily="18" charset="0"/>
                              <a:ea typeface="Cambria Math" panose="02040503050406030204" pitchFamily="18" charset="0"/>
                            </a:rPr>
                            <m:t>𝛽</m:t>
                          </m:r>
                        </m:e>
                        <m:sup>
                          <m:r>
                            <a:rPr lang="en-US" b="0" i="1" smtClean="0">
                              <a:solidFill>
                                <a:srgbClr val="008000"/>
                              </a:solidFill>
                              <a:latin typeface="Cambria Math" panose="02040503050406030204" pitchFamily="18" charset="0"/>
                            </a:rPr>
                            <m:t>[1]</m:t>
                          </m:r>
                        </m:sup>
                      </m:sSup>
                    </m:oMath>
                  </m:oMathPara>
                </a14:m>
                <a:endParaRPr lang="en-US">
                  <a:solidFill>
                    <a:srgbClr val="008000"/>
                  </a:solidFill>
                </a:endParaRPr>
              </a:p>
              <a:p>
                <a:pPr/>
                <a14:m>
                  <m:oMathPara xmlns:m="http://schemas.openxmlformats.org/officeDocument/2006/math">
                    <m:oMathParaPr>
                      <m:jc m:val="centerGroup"/>
                    </m:oMathParaPr>
                    <m:oMath xmlns:m="http://schemas.openxmlformats.org/officeDocument/2006/math">
                      <m:sSup>
                        <m:sSupPr>
                          <m:ctrlPr>
                            <a:rPr lang="en-US" i="1" smtClean="0">
                              <a:solidFill>
                                <a:srgbClr val="008000"/>
                              </a:solidFill>
                              <a:latin typeface="Cambria Math" panose="02040503050406030204" pitchFamily="18" charset="0"/>
                            </a:rPr>
                          </m:ctrlPr>
                        </m:sSupPr>
                        <m:e>
                          <m:r>
                            <a:rPr lang="en-US" i="1" smtClean="0">
                              <a:solidFill>
                                <a:srgbClr val="008000"/>
                              </a:solidFill>
                              <a:latin typeface="Cambria Math" panose="02040503050406030204" pitchFamily="18" charset="0"/>
                              <a:ea typeface="Cambria Math" panose="02040503050406030204" pitchFamily="18" charset="0"/>
                            </a:rPr>
                            <m:t>𝛾</m:t>
                          </m:r>
                        </m:e>
                        <m:sup>
                          <m:r>
                            <a:rPr lang="en-US" b="0" i="1" smtClean="0">
                              <a:solidFill>
                                <a:srgbClr val="008000"/>
                              </a:solidFill>
                              <a:latin typeface="Cambria Math" panose="02040503050406030204" pitchFamily="18" charset="0"/>
                            </a:rPr>
                            <m:t>[1]</m:t>
                          </m:r>
                        </m:sup>
                      </m:sSup>
                    </m:oMath>
                  </m:oMathPara>
                </a14:m>
                <a:endParaRPr lang="en-US">
                  <a:solidFill>
                    <a:srgbClr val="008000"/>
                  </a:solidFill>
                </a:endParaRPr>
              </a:p>
            </p:txBody>
          </p:sp>
        </mc:Choice>
        <mc:Fallback xmlns="">
          <p:sp>
            <p:nvSpPr>
              <p:cNvPr id="21" name="TextBox 20">
                <a:extLst>
                  <a:ext uri="{FF2B5EF4-FFF2-40B4-BE49-F238E27FC236}">
                    <a16:creationId xmlns:a16="http://schemas.microsoft.com/office/drawing/2014/main" id="{65BBB114-C201-44BE-96A0-30753C26370E}"/>
                  </a:ext>
                </a:extLst>
              </p:cNvPr>
              <p:cNvSpPr txBox="1">
                <a:spLocks noRot="1" noChangeAspect="1" noMove="1" noResize="1" noEditPoints="1" noAdjustHandles="1" noChangeArrowheads="1" noChangeShapeType="1" noTextEdit="1"/>
              </p:cNvSpPr>
              <p:nvPr/>
            </p:nvSpPr>
            <p:spPr>
              <a:xfrm>
                <a:off x="2360903" y="2064520"/>
                <a:ext cx="621196" cy="681790"/>
              </a:xfrm>
              <a:prstGeom prst="rect">
                <a:avLst/>
              </a:prstGeom>
              <a:blipFill>
                <a:blip r:embed="rId7"/>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5CB696-FB9C-42DA-A237-E1C87E787172}"/>
                  </a:ext>
                </a:extLst>
              </p:cNvPr>
              <p:cNvSpPr txBox="1"/>
              <p:nvPr/>
            </p:nvSpPr>
            <p:spPr>
              <a:xfrm>
                <a:off x="7908723" y="2048472"/>
                <a:ext cx="621196" cy="6817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r>
                            <a:rPr lang="en-US"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rPr>
                            <m:t>[2]</m:t>
                          </m:r>
                        </m:sup>
                      </m:sSup>
                    </m:oMath>
                  </m:oMathPara>
                </a14:m>
                <a:endParaRPr lang="en-US">
                  <a:solidFill>
                    <a:srgbClr val="FF0000"/>
                  </a:solidFill>
                </a:endParaRPr>
              </a:p>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r>
                            <a:rPr lang="en-US" i="1" smtClean="0">
                              <a:solidFill>
                                <a:srgbClr val="FF0000"/>
                              </a:solidFill>
                              <a:latin typeface="Cambria Math" panose="02040503050406030204" pitchFamily="18" charset="0"/>
                              <a:ea typeface="Cambria Math" panose="02040503050406030204" pitchFamily="18" charset="0"/>
                            </a:rPr>
                            <m:t>𝛾</m:t>
                          </m:r>
                        </m:e>
                        <m:sup>
                          <m:r>
                            <a:rPr lang="en-US" b="0" i="1" smtClean="0">
                              <a:solidFill>
                                <a:srgbClr val="FF0000"/>
                              </a:solidFill>
                              <a:latin typeface="Cambria Math" panose="02040503050406030204" pitchFamily="18" charset="0"/>
                            </a:rPr>
                            <m:t>[2]</m:t>
                          </m:r>
                        </m:sup>
                      </m:sSup>
                    </m:oMath>
                  </m:oMathPara>
                </a14:m>
                <a:endParaRPr lang="en-US">
                  <a:solidFill>
                    <a:srgbClr val="FF0000"/>
                  </a:solidFill>
                </a:endParaRPr>
              </a:p>
            </p:txBody>
          </p:sp>
        </mc:Choice>
        <mc:Fallback xmlns="">
          <p:sp>
            <p:nvSpPr>
              <p:cNvPr id="22" name="TextBox 21">
                <a:extLst>
                  <a:ext uri="{FF2B5EF4-FFF2-40B4-BE49-F238E27FC236}">
                    <a16:creationId xmlns:a16="http://schemas.microsoft.com/office/drawing/2014/main" id="{9D5CB696-FB9C-42DA-A237-E1C87E787172}"/>
                  </a:ext>
                </a:extLst>
              </p:cNvPr>
              <p:cNvSpPr txBox="1">
                <a:spLocks noRot="1" noChangeAspect="1" noMove="1" noResize="1" noEditPoints="1" noAdjustHandles="1" noChangeArrowheads="1" noChangeShapeType="1" noTextEdit="1"/>
              </p:cNvSpPr>
              <p:nvPr/>
            </p:nvSpPr>
            <p:spPr>
              <a:xfrm>
                <a:off x="7908723" y="2048472"/>
                <a:ext cx="621196" cy="681790"/>
              </a:xfrm>
              <a:prstGeom prst="rect">
                <a:avLst/>
              </a:prstGeom>
              <a:blipFill>
                <a:blip r:embed="rId8"/>
                <a:stretch>
                  <a:fillRect b="-89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7964AC6-DD2D-4E95-8633-6CCAEA6C124B}"/>
              </a:ext>
            </a:extLst>
          </p:cNvPr>
          <p:cNvSpPr txBox="1"/>
          <p:nvPr/>
        </p:nvSpPr>
        <p:spPr>
          <a:xfrm>
            <a:off x="2035931" y="3076874"/>
            <a:ext cx="1364476" cy="369332"/>
          </a:xfrm>
          <a:prstGeom prst="rect">
            <a:avLst/>
          </a:prstGeom>
          <a:noFill/>
        </p:spPr>
        <p:txBody>
          <a:bodyPr wrap="none" rtlCol="0">
            <a:spAutoFit/>
          </a:bodyPr>
          <a:lstStyle/>
          <a:p>
            <a:r>
              <a:rPr lang="en-US">
                <a:solidFill>
                  <a:srgbClr val="FF0000"/>
                </a:solidFill>
              </a:rPr>
              <a:t>Batch norm</a:t>
            </a:r>
          </a:p>
        </p:txBody>
      </p:sp>
      <p:sp>
        <p:nvSpPr>
          <p:cNvPr id="24" name="TextBox 23">
            <a:extLst>
              <a:ext uri="{FF2B5EF4-FFF2-40B4-BE49-F238E27FC236}">
                <a16:creationId xmlns:a16="http://schemas.microsoft.com/office/drawing/2014/main" id="{4A27DEFA-9D31-462D-8545-B2353DED8782}"/>
              </a:ext>
            </a:extLst>
          </p:cNvPr>
          <p:cNvSpPr txBox="1"/>
          <p:nvPr/>
        </p:nvSpPr>
        <p:spPr>
          <a:xfrm>
            <a:off x="7602656" y="3070269"/>
            <a:ext cx="1364476" cy="369332"/>
          </a:xfrm>
          <a:prstGeom prst="rect">
            <a:avLst/>
          </a:prstGeom>
          <a:noFill/>
        </p:spPr>
        <p:txBody>
          <a:bodyPr wrap="none" rtlCol="0">
            <a:spAutoFit/>
          </a:bodyPr>
          <a:lstStyle/>
          <a:p>
            <a:r>
              <a:rPr lang="en-US">
                <a:solidFill>
                  <a:srgbClr val="FF0000"/>
                </a:solidFill>
              </a:rPr>
              <a:t>Batch norm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CF0E911-6481-4ED5-83E4-1A980711CC2B}"/>
                  </a:ext>
                </a:extLst>
              </p:cNvPr>
              <p:cNvSpPr txBox="1"/>
              <p:nvPr/>
            </p:nvSpPr>
            <p:spPr>
              <a:xfrm>
                <a:off x="261193" y="4182052"/>
                <a:ext cx="340094"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{2}</m:t>
                          </m:r>
                        </m:sup>
                      </m:sSup>
                    </m:oMath>
                  </m:oMathPara>
                </a14:m>
                <a:endParaRPr lang="en-US" sz="2400"/>
              </a:p>
            </p:txBody>
          </p:sp>
        </mc:Choice>
        <mc:Fallback xmlns="">
          <p:sp>
            <p:nvSpPr>
              <p:cNvPr id="27" name="TextBox 26">
                <a:extLst>
                  <a:ext uri="{FF2B5EF4-FFF2-40B4-BE49-F238E27FC236}">
                    <a16:creationId xmlns:a16="http://schemas.microsoft.com/office/drawing/2014/main" id="{2CF0E911-6481-4ED5-83E4-1A980711CC2B}"/>
                  </a:ext>
                </a:extLst>
              </p:cNvPr>
              <p:cNvSpPr txBox="1">
                <a:spLocks noRot="1" noChangeAspect="1" noMove="1" noResize="1" noEditPoints="1" noAdjustHandles="1" noChangeArrowheads="1" noChangeShapeType="1" noTextEdit="1"/>
              </p:cNvSpPr>
              <p:nvPr/>
            </p:nvSpPr>
            <p:spPr>
              <a:xfrm>
                <a:off x="261193" y="4182052"/>
                <a:ext cx="340094" cy="493277"/>
              </a:xfrm>
              <a:prstGeom prst="rect">
                <a:avLst/>
              </a:prstGeom>
              <a:blipFill>
                <a:blip r:embed="rId9"/>
                <a:stretch>
                  <a:fillRect r="-7500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E8973B6F-51FC-4A82-B07C-F77CF10912F2}"/>
              </a:ext>
            </a:extLst>
          </p:cNvPr>
          <p:cNvSpPr txBox="1"/>
          <p:nvPr/>
        </p:nvSpPr>
        <p:spPr>
          <a:xfrm>
            <a:off x="1720130" y="4184649"/>
            <a:ext cx="602561" cy="461665"/>
          </a:xfrm>
          <a:prstGeom prst="rect">
            <a:avLst/>
          </a:prstGeom>
          <a:noFill/>
        </p:spPr>
        <p:txBody>
          <a:bodyPr wrap="square" rtlCol="0">
            <a:spAutoFit/>
          </a:bodyPr>
          <a:lstStyle/>
          <a:p>
            <a:r>
              <a:rPr lang="en-US" sz="2400"/>
              <a:t>Z</a:t>
            </a:r>
            <a:r>
              <a:rPr lang="en-US" sz="2400" baseline="30000"/>
              <a:t>[1]</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E3B89C-97B3-460E-A47E-1DF77A3F67E5}"/>
                  </a:ext>
                </a:extLst>
              </p:cNvPr>
              <p:cNvSpPr txBox="1"/>
              <p:nvPr/>
            </p:nvSpPr>
            <p:spPr>
              <a:xfrm>
                <a:off x="3210385" y="4172851"/>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[1]</m:t>
                          </m:r>
                        </m:sup>
                      </m:sSup>
                    </m:oMath>
                  </m:oMathPara>
                </a14:m>
                <a:endParaRPr lang="en-US" sz="2400"/>
              </a:p>
            </p:txBody>
          </p:sp>
        </mc:Choice>
        <mc:Fallback xmlns="">
          <p:sp>
            <p:nvSpPr>
              <p:cNvPr id="29" name="TextBox 28">
                <a:extLst>
                  <a:ext uri="{FF2B5EF4-FFF2-40B4-BE49-F238E27FC236}">
                    <a16:creationId xmlns:a16="http://schemas.microsoft.com/office/drawing/2014/main" id="{C4E3B89C-97B3-460E-A47E-1DF77A3F67E5}"/>
                  </a:ext>
                </a:extLst>
              </p:cNvPr>
              <p:cNvSpPr txBox="1">
                <a:spLocks noRot="1" noChangeAspect="1" noMove="1" noResize="1" noEditPoints="1" noAdjustHandles="1" noChangeArrowheads="1" noChangeShapeType="1" noTextEdit="1"/>
              </p:cNvSpPr>
              <p:nvPr/>
            </p:nvSpPr>
            <p:spPr>
              <a:xfrm>
                <a:off x="3210385" y="4172851"/>
                <a:ext cx="667212" cy="47743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438C39B-2C9A-48D9-9DF2-A85C63D488EE}"/>
                  </a:ext>
                </a:extLst>
              </p:cNvPr>
              <p:cNvSpPr txBox="1"/>
              <p:nvPr/>
            </p:nvSpPr>
            <p:spPr>
              <a:xfrm>
                <a:off x="4589345" y="4166934"/>
                <a:ext cx="1899190" cy="477438"/>
              </a:xfrm>
              <a:prstGeom prst="rect">
                <a:avLst/>
              </a:prstGeom>
              <a:noFill/>
            </p:spPr>
            <p:txBody>
              <a:bodyPr wrap="square" rtlCol="0">
                <a:spAutoFit/>
              </a:bodyPr>
              <a:lstStyle/>
              <a:p>
                <a:r>
                  <a:rPr lang="en-US" sz="2400"/>
                  <a:t>a</a:t>
                </a:r>
                <a:r>
                  <a:rPr lang="en-US" sz="2400" baseline="30000"/>
                  <a:t>[1]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30" name="TextBox 29">
                <a:extLst>
                  <a:ext uri="{FF2B5EF4-FFF2-40B4-BE49-F238E27FC236}">
                    <a16:creationId xmlns:a16="http://schemas.microsoft.com/office/drawing/2014/main" id="{1438C39B-2C9A-48D9-9DF2-A85C63D488EE}"/>
                  </a:ext>
                </a:extLst>
              </p:cNvPr>
              <p:cNvSpPr txBox="1">
                <a:spLocks noRot="1" noChangeAspect="1" noMove="1" noResize="1" noEditPoints="1" noAdjustHandles="1" noChangeArrowheads="1" noChangeShapeType="1" noTextEdit="1"/>
              </p:cNvSpPr>
              <p:nvPr/>
            </p:nvSpPr>
            <p:spPr>
              <a:xfrm>
                <a:off x="4589345" y="4166934"/>
                <a:ext cx="1899190" cy="477438"/>
              </a:xfrm>
              <a:prstGeom prst="rect">
                <a:avLst/>
              </a:prstGeom>
              <a:blipFill>
                <a:blip r:embed="rId11"/>
                <a:stretch>
                  <a:fillRect l="-5145" t="-6410" b="-2948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F3FC49E2-F06B-4013-A020-0E573671E398}"/>
              </a:ext>
            </a:extLst>
          </p:cNvPr>
          <p:cNvSpPr txBox="1"/>
          <p:nvPr/>
        </p:nvSpPr>
        <p:spPr>
          <a:xfrm>
            <a:off x="7323068" y="4182052"/>
            <a:ext cx="667212" cy="461665"/>
          </a:xfrm>
          <a:prstGeom prst="rect">
            <a:avLst/>
          </a:prstGeom>
          <a:noFill/>
        </p:spPr>
        <p:txBody>
          <a:bodyPr wrap="square" rtlCol="0">
            <a:spAutoFit/>
          </a:bodyPr>
          <a:lstStyle/>
          <a:p>
            <a:r>
              <a:rPr lang="en-US" sz="2400"/>
              <a:t>Z</a:t>
            </a:r>
            <a:r>
              <a:rPr lang="en-US" sz="2400" baseline="30000"/>
              <a:t>[2]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B69BE29-B9FF-44F9-B9D0-44376D639A4A}"/>
                  </a:ext>
                </a:extLst>
              </p:cNvPr>
              <p:cNvSpPr txBox="1"/>
              <p:nvPr/>
            </p:nvSpPr>
            <p:spPr>
              <a:xfrm>
                <a:off x="8700756" y="4166246"/>
                <a:ext cx="667212"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𝑍</m:t>
                              </m:r>
                            </m:e>
                          </m:acc>
                        </m:e>
                        <m:sup>
                          <m:r>
                            <a:rPr lang="en-US" sz="2400" b="0" i="1" smtClean="0">
                              <a:latin typeface="Cambria Math" panose="02040503050406030204" pitchFamily="18" charset="0"/>
                            </a:rPr>
                            <m:t>[2]</m:t>
                          </m:r>
                        </m:sup>
                      </m:sSup>
                    </m:oMath>
                  </m:oMathPara>
                </a14:m>
                <a:endParaRPr lang="en-US" sz="2400"/>
              </a:p>
            </p:txBody>
          </p:sp>
        </mc:Choice>
        <mc:Fallback xmlns="">
          <p:sp>
            <p:nvSpPr>
              <p:cNvPr id="32" name="TextBox 31">
                <a:extLst>
                  <a:ext uri="{FF2B5EF4-FFF2-40B4-BE49-F238E27FC236}">
                    <a16:creationId xmlns:a16="http://schemas.microsoft.com/office/drawing/2014/main" id="{CB69BE29-B9FF-44F9-B9D0-44376D639A4A}"/>
                  </a:ext>
                </a:extLst>
              </p:cNvPr>
              <p:cNvSpPr txBox="1">
                <a:spLocks noRot="1" noChangeAspect="1" noMove="1" noResize="1" noEditPoints="1" noAdjustHandles="1" noChangeArrowheads="1" noChangeShapeType="1" noTextEdit="1"/>
              </p:cNvSpPr>
              <p:nvPr/>
            </p:nvSpPr>
            <p:spPr>
              <a:xfrm>
                <a:off x="8700756" y="4166246"/>
                <a:ext cx="667212" cy="47743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5D09B-52BF-462D-AB8F-703230928274}"/>
                  </a:ext>
                </a:extLst>
              </p:cNvPr>
              <p:cNvSpPr txBox="1"/>
              <p:nvPr/>
            </p:nvSpPr>
            <p:spPr>
              <a:xfrm>
                <a:off x="10117862" y="4172851"/>
                <a:ext cx="1899189" cy="477438"/>
              </a:xfrm>
              <a:prstGeom prst="rect">
                <a:avLst/>
              </a:prstGeom>
              <a:noFill/>
            </p:spPr>
            <p:txBody>
              <a:bodyPr wrap="square" rtlCol="0">
                <a:spAutoFit/>
              </a:bodyPr>
              <a:lstStyle/>
              <a:p>
                <a:r>
                  <a:rPr lang="en-US" sz="2400"/>
                  <a:t>a</a:t>
                </a:r>
                <a:r>
                  <a:rPr lang="en-US" sz="2400" baseline="30000"/>
                  <a:t>[2] </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𝑍</m:t>
                            </m:r>
                          </m:e>
                        </m:acc>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a14:m>
                <a:r>
                  <a:rPr lang="en-US" sz="2400"/>
                  <a:t> </a:t>
                </a:r>
              </a:p>
            </p:txBody>
          </p:sp>
        </mc:Choice>
        <mc:Fallback xmlns="">
          <p:sp>
            <p:nvSpPr>
              <p:cNvPr id="33" name="TextBox 32">
                <a:extLst>
                  <a:ext uri="{FF2B5EF4-FFF2-40B4-BE49-F238E27FC236}">
                    <a16:creationId xmlns:a16="http://schemas.microsoft.com/office/drawing/2014/main" id="{76E5D09B-52BF-462D-AB8F-703230928274}"/>
                  </a:ext>
                </a:extLst>
              </p:cNvPr>
              <p:cNvSpPr txBox="1">
                <a:spLocks noRot="1" noChangeAspect="1" noMove="1" noResize="1" noEditPoints="1" noAdjustHandles="1" noChangeArrowheads="1" noChangeShapeType="1" noTextEdit="1"/>
              </p:cNvSpPr>
              <p:nvPr/>
            </p:nvSpPr>
            <p:spPr>
              <a:xfrm>
                <a:off x="10117862" y="4172851"/>
                <a:ext cx="1899189" cy="477438"/>
              </a:xfrm>
              <a:prstGeom prst="rect">
                <a:avLst/>
              </a:prstGeom>
              <a:blipFill>
                <a:blip r:embed="rId13"/>
                <a:stretch>
                  <a:fillRect l="-5145" t="-6410" b="-2948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DC981A18-79F8-4774-A494-8EFAA661388A}"/>
              </a:ext>
            </a:extLst>
          </p:cNvPr>
          <p:cNvCxnSpPr>
            <a:cxnSpLocks/>
            <a:endCxn id="28" idx="1"/>
          </p:cNvCxnSpPr>
          <p:nvPr/>
        </p:nvCxnSpPr>
        <p:spPr>
          <a:xfrm flipV="1">
            <a:off x="928405" y="4415482"/>
            <a:ext cx="791725" cy="13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932C1C74-8EEA-4314-9AFD-514DB53A7FB0}"/>
              </a:ext>
            </a:extLst>
          </p:cNvPr>
          <p:cNvCxnSpPr>
            <a:stCxn id="28" idx="3"/>
            <a:endCxn id="29" idx="1"/>
          </p:cNvCxnSpPr>
          <p:nvPr/>
        </p:nvCxnSpPr>
        <p:spPr>
          <a:xfrm flipV="1">
            <a:off x="2322691" y="4411570"/>
            <a:ext cx="887694" cy="39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480E78B6-FE0C-44C6-A7B1-21F97E561FBE}"/>
              </a:ext>
            </a:extLst>
          </p:cNvPr>
          <p:cNvCxnSpPr>
            <a:cxnSpLocks/>
            <a:stCxn id="29" idx="3"/>
            <a:endCxn id="30" idx="1"/>
          </p:cNvCxnSpPr>
          <p:nvPr/>
        </p:nvCxnSpPr>
        <p:spPr>
          <a:xfrm flipV="1">
            <a:off x="3877597" y="4405653"/>
            <a:ext cx="711748" cy="59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3DF4A528-8876-4774-8E89-DD45FA8EB77C}"/>
              </a:ext>
            </a:extLst>
          </p:cNvPr>
          <p:cNvCxnSpPr>
            <a:cxnSpLocks/>
            <a:stCxn id="30" idx="3"/>
            <a:endCxn id="31" idx="1"/>
          </p:cNvCxnSpPr>
          <p:nvPr/>
        </p:nvCxnSpPr>
        <p:spPr>
          <a:xfrm>
            <a:off x="6488535" y="4405653"/>
            <a:ext cx="834533" cy="7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F9F50A2-D4B9-4299-A57A-BC8FB53A725E}"/>
              </a:ext>
            </a:extLst>
          </p:cNvPr>
          <p:cNvCxnSpPr>
            <a:stCxn id="31" idx="3"/>
            <a:endCxn id="32" idx="1"/>
          </p:cNvCxnSpPr>
          <p:nvPr/>
        </p:nvCxnSpPr>
        <p:spPr>
          <a:xfrm flipV="1">
            <a:off x="7990280" y="4404965"/>
            <a:ext cx="710476" cy="79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229687C0-585C-4E82-8054-1BC526E3E499}"/>
              </a:ext>
            </a:extLst>
          </p:cNvPr>
          <p:cNvCxnSpPr>
            <a:cxnSpLocks/>
            <a:stCxn id="32" idx="3"/>
            <a:endCxn id="33" idx="1"/>
          </p:cNvCxnSpPr>
          <p:nvPr/>
        </p:nvCxnSpPr>
        <p:spPr>
          <a:xfrm>
            <a:off x="9367968" y="4404965"/>
            <a:ext cx="749894" cy="66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9A8C290E-5AC9-4A36-9BC1-6B94E55D0B3F}"/>
              </a:ext>
            </a:extLst>
          </p:cNvPr>
          <p:cNvSpPr txBox="1"/>
          <p:nvPr/>
        </p:nvSpPr>
        <p:spPr>
          <a:xfrm>
            <a:off x="928405" y="3758634"/>
            <a:ext cx="574196" cy="646331"/>
          </a:xfrm>
          <a:prstGeom prst="rect">
            <a:avLst/>
          </a:prstGeom>
          <a:noFill/>
        </p:spPr>
        <p:txBody>
          <a:bodyPr wrap="none" rtlCol="0">
            <a:spAutoFit/>
          </a:bodyPr>
          <a:lstStyle/>
          <a:p>
            <a:r>
              <a:rPr lang="en-US">
                <a:solidFill>
                  <a:srgbClr val="FF0000"/>
                </a:solidFill>
              </a:rPr>
              <a:t>W</a:t>
            </a:r>
            <a:r>
              <a:rPr lang="en-US" baseline="30000">
                <a:solidFill>
                  <a:srgbClr val="FF0000"/>
                </a:solidFill>
              </a:rPr>
              <a:t>[1]</a:t>
            </a:r>
          </a:p>
          <a:p>
            <a:r>
              <a:rPr lang="en-US">
                <a:solidFill>
                  <a:srgbClr val="FF0000"/>
                </a:solidFill>
              </a:rPr>
              <a:t>b</a:t>
            </a:r>
            <a:r>
              <a:rPr lang="en-US" baseline="30000">
                <a:solidFill>
                  <a:srgbClr val="FF0000"/>
                </a:solidFill>
              </a:rPr>
              <a:t>[1]</a:t>
            </a:r>
          </a:p>
        </p:txBody>
      </p:sp>
      <p:sp>
        <p:nvSpPr>
          <p:cNvPr id="41" name="TextBox 40">
            <a:extLst>
              <a:ext uri="{FF2B5EF4-FFF2-40B4-BE49-F238E27FC236}">
                <a16:creationId xmlns:a16="http://schemas.microsoft.com/office/drawing/2014/main" id="{B51A40C1-E92F-4701-A99A-F83438757982}"/>
              </a:ext>
            </a:extLst>
          </p:cNvPr>
          <p:cNvSpPr txBox="1"/>
          <p:nvPr/>
        </p:nvSpPr>
        <p:spPr>
          <a:xfrm>
            <a:off x="2129476" y="4642403"/>
            <a:ext cx="1364476" cy="369332"/>
          </a:xfrm>
          <a:prstGeom prst="rect">
            <a:avLst/>
          </a:prstGeom>
          <a:noFill/>
        </p:spPr>
        <p:txBody>
          <a:bodyPr wrap="none" rtlCol="0">
            <a:spAutoFit/>
          </a:bodyPr>
          <a:lstStyle/>
          <a:p>
            <a:r>
              <a:rPr lang="en-US">
                <a:solidFill>
                  <a:srgbClr val="FF0000"/>
                </a:solidFill>
              </a:rPr>
              <a:t>Batch norm</a:t>
            </a:r>
          </a:p>
        </p:txBody>
      </p:sp>
      <p:sp>
        <p:nvSpPr>
          <p:cNvPr id="42" name="TextBox 41">
            <a:extLst>
              <a:ext uri="{FF2B5EF4-FFF2-40B4-BE49-F238E27FC236}">
                <a16:creationId xmlns:a16="http://schemas.microsoft.com/office/drawing/2014/main" id="{581B8A50-EAE1-4829-A770-B13C765FC790}"/>
              </a:ext>
            </a:extLst>
          </p:cNvPr>
          <p:cNvSpPr txBox="1"/>
          <p:nvPr/>
        </p:nvSpPr>
        <p:spPr>
          <a:xfrm>
            <a:off x="7696201" y="4635798"/>
            <a:ext cx="1364476" cy="369332"/>
          </a:xfrm>
          <a:prstGeom prst="rect">
            <a:avLst/>
          </a:prstGeom>
          <a:noFill/>
        </p:spPr>
        <p:txBody>
          <a:bodyPr wrap="none" rtlCol="0">
            <a:spAutoFit/>
          </a:bodyPr>
          <a:lstStyle/>
          <a:p>
            <a:r>
              <a:rPr lang="en-US">
                <a:solidFill>
                  <a:srgbClr val="FF0000"/>
                </a:solidFill>
              </a:rPr>
              <a:t>Batch norm</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0117272-D350-4D4D-9C03-D5B2CF842E55}"/>
                  </a:ext>
                </a:extLst>
              </p:cNvPr>
              <p:cNvSpPr/>
              <p:nvPr/>
            </p:nvSpPr>
            <p:spPr>
              <a:xfrm>
                <a:off x="523943" y="5386674"/>
                <a:ext cx="3971857" cy="477438"/>
              </a:xfrm>
              <a:prstGeom prst="rect">
                <a:avLst/>
              </a:prstGeom>
            </p:spPr>
            <p:txBody>
              <a:bodyPr wrap="none">
                <a:spAutoFit/>
              </a:bodyPr>
              <a:lstStyle/>
              <a:p>
                <a:r>
                  <a:rPr lang="en-US" sz="2400">
                    <a:solidFill>
                      <a:srgbClr val="FF0000"/>
                    </a:solidFill>
                  </a:rPr>
                  <a:t>Parameter</a:t>
                </a:r>
                <a:r>
                  <a:rPr lang="en-US" sz="2400"/>
                  <a:t>: W</a:t>
                </a:r>
                <a:r>
                  <a:rPr lang="en-US" sz="2400" baseline="30000"/>
                  <a:t>[l]</a:t>
                </a:r>
                <a:r>
                  <a:rPr lang="en-US" sz="2400"/>
                  <a:t>, </a:t>
                </a:r>
                <a:r>
                  <a:rPr lang="en-US" sz="2400">
                    <a:solidFill>
                      <a:srgbClr val="000099"/>
                    </a:solidFill>
                  </a:rPr>
                  <a:t>b</a:t>
                </a:r>
                <a:r>
                  <a:rPr lang="en-US" sz="2400" baseline="30000">
                    <a:solidFill>
                      <a:srgbClr val="000099"/>
                    </a:solidFill>
                  </a:rPr>
                  <a:t>[l]</a:t>
                </a:r>
                <a:r>
                  <a:rPr lang="en-US" sz="2400"/>
                  <a:t>,</a:t>
                </a:r>
                <a:r>
                  <a:rPr lang="en-US" sz="2400">
                    <a:solidFill>
                      <a:srgbClr val="008000"/>
                    </a:solidFill>
                  </a:rPr>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𝛽</m:t>
                        </m:r>
                      </m:e>
                      <m:sup>
                        <m:r>
                          <a:rPr lang="en-US" sz="2400" i="1">
                            <a:solidFill>
                              <a:srgbClr val="008000"/>
                            </a:solidFill>
                            <a:latin typeface="Cambria Math" panose="02040503050406030204" pitchFamily="18" charset="0"/>
                          </a:rPr>
                          <m:t>[</m:t>
                        </m:r>
                        <m:r>
                          <a:rPr lang="en-US" sz="2400" b="0" i="1" smtClean="0">
                            <a:solidFill>
                              <a:srgbClr val="008000"/>
                            </a:solidFill>
                            <a:latin typeface="Cambria Math" panose="02040503050406030204" pitchFamily="18" charset="0"/>
                          </a:rPr>
                          <m:t>𝑙</m:t>
                        </m:r>
                        <m:r>
                          <a:rPr lang="en-US" sz="2400" i="1">
                            <a:solidFill>
                              <a:srgbClr val="008000"/>
                            </a:solidFill>
                            <a:latin typeface="Cambria Math" panose="02040503050406030204" pitchFamily="18" charset="0"/>
                          </a:rPr>
                          <m:t>]</m:t>
                        </m:r>
                      </m:sup>
                    </m:sSup>
                  </m:oMath>
                </a14:m>
                <a:r>
                  <a:rPr lang="en-US" sz="2400"/>
                  <a:t>, </a:t>
                </a:r>
                <a14:m>
                  <m:oMath xmlns:m="http://schemas.openxmlformats.org/officeDocument/2006/math">
                    <m:sSup>
                      <m:sSupPr>
                        <m:ctrlPr>
                          <a:rPr lang="en-US" sz="2400" i="1">
                            <a:solidFill>
                              <a:srgbClr val="008000"/>
                            </a:solidFill>
                            <a:latin typeface="Cambria Math" panose="02040503050406030204" pitchFamily="18" charset="0"/>
                          </a:rPr>
                        </m:ctrlPr>
                      </m:sSupPr>
                      <m:e>
                        <m:r>
                          <a:rPr lang="en-US" sz="2400" i="1">
                            <a:solidFill>
                              <a:srgbClr val="008000"/>
                            </a:solidFill>
                            <a:latin typeface="Cambria Math" panose="02040503050406030204" pitchFamily="18" charset="0"/>
                            <a:ea typeface="Cambria Math" panose="02040503050406030204" pitchFamily="18" charset="0"/>
                          </a:rPr>
                          <m:t>𝛾</m:t>
                        </m:r>
                      </m:e>
                      <m:sup>
                        <m:r>
                          <a:rPr lang="en-US" sz="2400" i="1">
                            <a:solidFill>
                              <a:srgbClr val="008000"/>
                            </a:solidFill>
                            <a:latin typeface="Cambria Math" panose="02040503050406030204" pitchFamily="18" charset="0"/>
                          </a:rPr>
                          <m:t>[</m:t>
                        </m:r>
                        <m:r>
                          <a:rPr lang="en-US" sz="2400" b="0" i="1" smtClean="0">
                            <a:solidFill>
                              <a:srgbClr val="008000"/>
                            </a:solidFill>
                            <a:latin typeface="Cambria Math" panose="02040503050406030204" pitchFamily="18" charset="0"/>
                          </a:rPr>
                          <m:t>𝑙</m:t>
                        </m:r>
                        <m:r>
                          <a:rPr lang="en-US" sz="2400" i="1">
                            <a:solidFill>
                              <a:srgbClr val="008000"/>
                            </a:solidFill>
                            <a:latin typeface="Cambria Math" panose="02040503050406030204" pitchFamily="18" charset="0"/>
                          </a:rPr>
                          <m:t>]</m:t>
                        </m:r>
                      </m:sup>
                    </m:sSup>
                  </m:oMath>
                </a14:m>
                <a:endParaRPr lang="en-US" sz="2400"/>
              </a:p>
            </p:txBody>
          </p:sp>
        </mc:Choice>
        <mc:Fallback xmlns="">
          <p:sp>
            <p:nvSpPr>
              <p:cNvPr id="43" name="Rectangle 42">
                <a:extLst>
                  <a:ext uri="{FF2B5EF4-FFF2-40B4-BE49-F238E27FC236}">
                    <a16:creationId xmlns:a16="http://schemas.microsoft.com/office/drawing/2014/main" id="{F0117272-D350-4D4D-9C03-D5B2CF842E55}"/>
                  </a:ext>
                </a:extLst>
              </p:cNvPr>
              <p:cNvSpPr>
                <a:spLocks noRot="1" noChangeAspect="1" noMove="1" noResize="1" noEditPoints="1" noAdjustHandles="1" noChangeArrowheads="1" noChangeShapeType="1" noTextEdit="1"/>
              </p:cNvSpPr>
              <p:nvPr/>
            </p:nvSpPr>
            <p:spPr>
              <a:xfrm>
                <a:off x="523943" y="5386674"/>
                <a:ext cx="3971857" cy="477438"/>
              </a:xfrm>
              <a:prstGeom prst="rect">
                <a:avLst/>
              </a:prstGeom>
              <a:blipFill>
                <a:blip r:embed="rId14"/>
                <a:stretch>
                  <a:fillRect l="-2454" t="-6410" b="-2948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462ADB87-AF35-4468-8FA7-D624CD7721A2}"/>
              </a:ext>
            </a:extLst>
          </p:cNvPr>
          <p:cNvSpPr txBox="1"/>
          <p:nvPr/>
        </p:nvSpPr>
        <p:spPr>
          <a:xfrm>
            <a:off x="7375600" y="5420293"/>
            <a:ext cx="2005677" cy="369332"/>
          </a:xfrm>
          <a:prstGeom prst="rect">
            <a:avLst/>
          </a:prstGeom>
          <a:noFill/>
        </p:spPr>
        <p:txBody>
          <a:bodyPr wrap="none" rtlCol="0">
            <a:spAutoFit/>
          </a:bodyPr>
          <a:lstStyle/>
          <a:p>
            <a:r>
              <a:rPr lang="en-US">
                <a:solidFill>
                  <a:srgbClr val="0066FF"/>
                </a:solidFill>
              </a:rPr>
              <a:t>Có thể bỏ qua b</a:t>
            </a:r>
            <a:r>
              <a:rPr lang="en-US" baseline="30000">
                <a:solidFill>
                  <a:srgbClr val="0066FF"/>
                </a:solidFill>
              </a:rPr>
              <a:t>[l]</a:t>
            </a:r>
          </a:p>
        </p:txBody>
      </p:sp>
      <p:cxnSp>
        <p:nvCxnSpPr>
          <p:cNvPr id="46" name="Connector: Elbow 45">
            <a:extLst>
              <a:ext uri="{FF2B5EF4-FFF2-40B4-BE49-F238E27FC236}">
                <a16:creationId xmlns:a16="http://schemas.microsoft.com/office/drawing/2014/main" id="{A351AF2C-A591-4DA7-A403-68A9571C89F2}"/>
              </a:ext>
            </a:extLst>
          </p:cNvPr>
          <p:cNvCxnSpPr>
            <a:stCxn id="44" idx="2"/>
            <a:endCxn id="43" idx="2"/>
          </p:cNvCxnSpPr>
          <p:nvPr/>
        </p:nvCxnSpPr>
        <p:spPr>
          <a:xfrm rot="5400000">
            <a:off x="5406913" y="2892585"/>
            <a:ext cx="74487" cy="5868567"/>
          </a:xfrm>
          <a:prstGeom prst="bentConnector3">
            <a:avLst>
              <a:gd name="adj1" fmla="val 406899"/>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632834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4D07-0C36-45BA-8903-411C470BAA3B}"/>
              </a:ext>
            </a:extLst>
          </p:cNvPr>
          <p:cNvSpPr>
            <a:spLocks noGrp="1"/>
          </p:cNvSpPr>
          <p:nvPr>
            <p:ph type="title"/>
          </p:nvPr>
        </p:nvSpPr>
        <p:spPr/>
        <p:txBody>
          <a:bodyPr/>
          <a:lstStyle/>
          <a:p>
            <a:r>
              <a:rPr lang="en-US"/>
              <a:t>Áp dụng trong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4AEACC-74A9-4F38-9F90-6A604A6E061C}"/>
                  </a:ext>
                </a:extLst>
              </p:cNvPr>
              <p:cNvSpPr>
                <a:spLocks noGrp="1"/>
              </p:cNvSpPr>
              <p:nvPr>
                <p:ph idx="1"/>
              </p:nvPr>
            </p:nvSpPr>
            <p:spPr>
              <a:xfrm>
                <a:off x="381000" y="1600200"/>
                <a:ext cx="11430000" cy="4525963"/>
              </a:xfrm>
            </p:spPr>
            <p:txBody>
              <a:bodyPr/>
              <a:lstStyle/>
              <a:p>
                <a:pPr marL="0" indent="0">
                  <a:buNone/>
                </a:pPr>
                <a:r>
                  <a:rPr lang="en-US"/>
                  <a:t>For t = 1 to num_minibatch:</a:t>
                </a:r>
              </a:p>
              <a:p>
                <a:pPr marL="0" indent="0">
                  <a:buNone/>
                </a:pPr>
                <a:r>
                  <a:rPr lang="en-US"/>
                  <a:t>	For each l in Layer</a:t>
                </a:r>
              </a:p>
              <a:p>
                <a:pPr marL="0" indent="0">
                  <a:buNone/>
                </a:pPr>
                <a:r>
                  <a:rPr lang="en-US"/>
                  <a:t>		1.Tính forward propagation cho X</a:t>
                </a:r>
                <a:r>
                  <a:rPr lang="en-US" baseline="30000"/>
                  <a:t>{t}</a:t>
                </a:r>
                <a:r>
                  <a:rPr lang="en-US"/>
                  <a:t>: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𝑧</m:t>
                        </m:r>
                      </m:e>
                      <m: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m:t>
                        </m:r>
                      </m:sup>
                    </m:sSup>
                    <m:r>
                      <a:rPr lang="en-US" i="1">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𝑧</m:t>
                            </m:r>
                          </m:e>
                        </m:acc>
                      </m:e>
                      <m: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m:t>
                        </m:r>
                      </m:sup>
                    </m:sSup>
                  </m:oMath>
                </a14:m>
                <a:endParaRPr lang="en-US"/>
              </a:p>
              <a:p>
                <a:pPr marL="0" indent="0">
                  <a:buNone/>
                </a:pPr>
                <a:r>
                  <a:rPr lang="en-US"/>
                  <a:t>		2. Tính backward propagation cho X</a:t>
                </a:r>
                <a:r>
                  <a:rPr lang="en-US" baseline="30000"/>
                  <a:t>{t}</a:t>
                </a:r>
                <a:r>
                  <a:rPr lang="en-US"/>
                  <a:t>: </a:t>
                </a:r>
                <a:r>
                  <a:rPr lang="en-US">
                    <a:solidFill>
                      <a:srgbClr val="FF0000"/>
                    </a:solidFill>
                  </a:rPr>
                  <a:t>dW</a:t>
                </a:r>
                <a:r>
                  <a:rPr lang="en-US" baseline="30000">
                    <a:solidFill>
                      <a:srgbClr val="FF0000"/>
                    </a:solidFill>
                  </a:rPr>
                  <a:t>[l]</a:t>
                </a:r>
                <a:r>
                  <a:rPr lang="en-US">
                    <a:solidFill>
                      <a:srgbClr val="FF0000"/>
                    </a:solidFill>
                  </a:rPr>
                  <a:t>, (db</a:t>
                </a:r>
                <a:r>
                  <a:rPr lang="en-US" baseline="30000">
                    <a:solidFill>
                      <a:srgbClr val="FF0000"/>
                    </a:solidFill>
                  </a:rPr>
                  <a:t>[l]</a:t>
                </a:r>
                <a:r>
                  <a:rPr lang="en-US">
                    <a:solidFill>
                      <a:srgbClr val="FF0000"/>
                    </a:solidFill>
                  </a:rPr>
                  <a:t>),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𝛽</m:t>
                        </m:r>
                      </m:e>
                      <m: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m:t>
                        </m:r>
                      </m:sup>
                    </m:sSup>
                  </m:oMath>
                </a14:m>
                <a:r>
                  <a:rPr lang="en-US">
                    <a:solidFill>
                      <a:srgbClr val="FF0000"/>
                    </a:solidFill>
                  </a:rPr>
                  <a:t>,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𝛾</m:t>
                        </m:r>
                      </m:e>
                      <m:sup>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𝑙</m:t>
                        </m:r>
                        <m:r>
                          <a:rPr lang="en-US" i="1">
                            <a:solidFill>
                              <a:srgbClr val="FF0000"/>
                            </a:solidFill>
                            <a:latin typeface="Cambria Math" panose="02040503050406030204" pitchFamily="18" charset="0"/>
                          </a:rPr>
                          <m:t>]</m:t>
                        </m:r>
                      </m:sup>
                    </m:sSup>
                  </m:oMath>
                </a14:m>
                <a:endParaRPr lang="en-US"/>
              </a:p>
              <a:p>
                <a:pPr marL="0" indent="0">
                  <a:buNone/>
                </a:pPr>
                <a:r>
                  <a:rPr lang="en-US"/>
                  <a:t>		3. Cập nhật trọng số:</a:t>
                </a:r>
              </a:p>
              <a:p>
                <a:pPr marL="0" indent="0">
                  <a:buNone/>
                </a:pPr>
                <a:r>
                  <a:rPr lang="en-US"/>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𝑊</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oMath>
                </a14:m>
                <a:endParaRPr lang="en-US"/>
              </a:p>
              <a:p>
                <a:pPr marL="0" indent="0">
                  <a:buNone/>
                </a:pPr>
                <a:r>
                  <a:rPr lang="en-US"/>
                  <a:t>			 </a:t>
                </a:r>
                <a14:m>
                  <m:oMath xmlns:m="http://schemas.openxmlformats.org/officeDocument/2006/math">
                    <m:sSup>
                      <m:sSupPr>
                        <m:ctrlPr>
                          <a:rPr lang="en-US" i="1">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𝛽</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𝛽</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𝛽</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oMath>
                </a14:m>
                <a:endParaRPr lang="en-US"/>
              </a:p>
              <a:p>
                <a:pPr marL="0" indent="0">
                  <a:buNone/>
                </a:pPr>
                <a:r>
                  <a:rPr lang="en-US"/>
                  <a:t>			 </a:t>
                </a:r>
                <a14:m>
                  <m:oMath xmlns:m="http://schemas.openxmlformats.org/officeDocument/2006/math">
                    <m:sSup>
                      <m:sSupPr>
                        <m:ctrlPr>
                          <a:rPr lang="en-US" i="1">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𝛾</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𝛾</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𝛾</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oMath>
                </a14:m>
                <a:endParaRPr lang="en-US"/>
              </a:p>
            </p:txBody>
          </p:sp>
        </mc:Choice>
        <mc:Fallback xmlns="">
          <p:sp>
            <p:nvSpPr>
              <p:cNvPr id="3" name="Content Placeholder 2">
                <a:extLst>
                  <a:ext uri="{FF2B5EF4-FFF2-40B4-BE49-F238E27FC236}">
                    <a16:creationId xmlns:a16="http://schemas.microsoft.com/office/drawing/2014/main" id="{6E4AEACC-74A9-4F38-9F90-6A604A6E061C}"/>
                  </a:ext>
                </a:extLst>
              </p:cNvPr>
              <p:cNvSpPr>
                <a:spLocks noGrp="1" noRot="1" noChangeAspect="1" noMove="1" noResize="1" noEditPoints="1" noAdjustHandles="1" noChangeArrowheads="1" noChangeShapeType="1" noTextEdit="1"/>
              </p:cNvSpPr>
              <p:nvPr>
                <p:ph idx="1"/>
              </p:nvPr>
            </p:nvSpPr>
            <p:spPr>
              <a:xfrm>
                <a:off x="381000" y="1600200"/>
                <a:ext cx="11430000" cy="4525963"/>
              </a:xfrm>
              <a:blipFill>
                <a:blip r:embed="rId2"/>
                <a:stretch>
                  <a:fillRect l="-1120" t="-1482"/>
                </a:stretch>
              </a:blipFill>
            </p:spPr>
            <p:txBody>
              <a:bodyPr/>
              <a:lstStyle/>
              <a:p>
                <a:r>
                  <a:rPr lang="en-US">
                    <a:noFill/>
                  </a:rPr>
                  <a:t> </a:t>
                </a:r>
              </a:p>
            </p:txBody>
          </p:sp>
        </mc:Fallback>
      </mc:AlternateContent>
    </p:spTree>
    <p:extLst>
      <p:ext uri="{BB962C8B-B14F-4D97-AF65-F5344CB8AC3E}">
        <p14:creationId xmlns:p14="http://schemas.microsoft.com/office/powerpoint/2010/main" val="8553167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A9E-3E6F-1146-9C14-9ABBF0AC5C75}"/>
              </a:ext>
            </a:extLst>
          </p:cNvPr>
          <p:cNvSpPr>
            <a:spLocks noGrp="1"/>
          </p:cNvSpPr>
          <p:nvPr>
            <p:ph type="title"/>
          </p:nvPr>
        </p:nvSpPr>
        <p:spPr/>
        <p:txBody>
          <a:bodyPr/>
          <a:lstStyle/>
          <a:p>
            <a:r>
              <a:rPr lang="en-US">
                <a:solidFill>
                  <a:srgbClr val="FF0000"/>
                </a:solidFill>
              </a:rPr>
              <a:t>NỘI DUNG</a:t>
            </a:r>
          </a:p>
        </p:txBody>
      </p:sp>
      <p:sp>
        <p:nvSpPr>
          <p:cNvPr id="3" name="Content Placeholder 2">
            <a:extLst>
              <a:ext uri="{FF2B5EF4-FFF2-40B4-BE49-F238E27FC236}">
                <a16:creationId xmlns:a16="http://schemas.microsoft.com/office/drawing/2014/main" id="{754E9F1B-A3D7-544F-BF37-EA888805BBE4}"/>
              </a:ext>
            </a:extLst>
          </p:cNvPr>
          <p:cNvSpPr>
            <a:spLocks noGrp="1"/>
          </p:cNvSpPr>
          <p:nvPr>
            <p:ph idx="1"/>
          </p:nvPr>
        </p:nvSpPr>
        <p:spPr/>
        <p:txBody>
          <a:bodyPr/>
          <a:lstStyle/>
          <a:p>
            <a:pPr marL="514350" indent="-514350">
              <a:lnSpc>
                <a:spcPct val="150000"/>
              </a:lnSpc>
              <a:buFont typeface="+mj-lt"/>
              <a:buAutoNum type="arabicPeriod"/>
            </a:pPr>
            <a:r>
              <a:rPr lang="en-US" dirty="0"/>
              <a:t>Mini-batch training.</a:t>
            </a:r>
          </a:p>
          <a:p>
            <a:pPr marL="514350" indent="-514350">
              <a:lnSpc>
                <a:spcPct val="150000"/>
              </a:lnSpc>
              <a:buFont typeface="+mj-lt"/>
              <a:buAutoNum type="arabicPeriod"/>
            </a:pPr>
            <a:r>
              <a:rPr lang="en-US" dirty="0">
                <a:solidFill>
                  <a:srgbClr val="FF0000"/>
                </a:solidFill>
              </a:rPr>
              <a:t>Batch normalization.</a:t>
            </a:r>
          </a:p>
          <a:p>
            <a:pPr marL="514350" indent="-514350">
              <a:lnSpc>
                <a:spcPct val="150000"/>
              </a:lnSpc>
              <a:buFont typeface="+mj-lt"/>
              <a:buAutoNum type="arabicPeriod"/>
            </a:pPr>
            <a:r>
              <a:rPr lang="en-US" dirty="0" err="1">
                <a:solidFill>
                  <a:srgbClr val="FF0000"/>
                </a:solidFill>
              </a:rPr>
              <a:t>Các</a:t>
            </a:r>
            <a:r>
              <a:rPr lang="en-US" dirty="0">
                <a:solidFill>
                  <a:srgbClr val="FF0000"/>
                </a:solidFill>
              </a:rPr>
              <a:t> </a:t>
            </a:r>
            <a:r>
              <a:rPr lang="en-US" dirty="0" err="1">
                <a:solidFill>
                  <a:srgbClr val="FF0000"/>
                </a:solidFill>
              </a:rPr>
              <a:t>thuật</a:t>
            </a:r>
            <a:r>
              <a:rPr lang="en-US" dirty="0">
                <a:solidFill>
                  <a:srgbClr val="FF0000"/>
                </a:solidFill>
              </a:rPr>
              <a:t> </a:t>
            </a:r>
            <a:r>
              <a:rPr lang="en-US" dirty="0" err="1">
                <a:solidFill>
                  <a:srgbClr val="FF0000"/>
                </a:solidFill>
              </a:rPr>
              <a:t>toán</a:t>
            </a:r>
            <a:r>
              <a:rPr lang="en-US" dirty="0">
                <a:solidFill>
                  <a:srgbClr val="FF0000"/>
                </a:solidFill>
              </a:rPr>
              <a:t> </a:t>
            </a:r>
            <a:r>
              <a:rPr lang="en-US" dirty="0" err="1">
                <a:solidFill>
                  <a:srgbClr val="FF0000"/>
                </a:solidFill>
              </a:rPr>
              <a:t>tối</a:t>
            </a:r>
            <a:r>
              <a:rPr lang="en-US" dirty="0">
                <a:solidFill>
                  <a:srgbClr val="FF0000"/>
                </a:solidFill>
              </a:rPr>
              <a:t> </a:t>
            </a:r>
            <a:r>
              <a:rPr lang="en-US" dirty="0" err="1">
                <a:solidFill>
                  <a:srgbClr val="FF0000"/>
                </a:solidFill>
              </a:rPr>
              <a:t>ưu</a:t>
            </a:r>
            <a:r>
              <a:rPr lang="en-US" dirty="0">
                <a:solidFill>
                  <a:srgbClr val="FF0000"/>
                </a:solidFill>
              </a:rPr>
              <a:t>.</a:t>
            </a:r>
          </a:p>
          <a:p>
            <a:pPr marL="514350" indent="-514350">
              <a:lnSpc>
                <a:spcPct val="150000"/>
              </a:lnSpc>
              <a:buFont typeface="+mj-lt"/>
              <a:buAutoNum type="arabicPeriod"/>
            </a:pPr>
            <a:r>
              <a:rPr lang="en-US" dirty="0"/>
              <a:t>Learning rate decay.</a:t>
            </a:r>
          </a:p>
          <a:p>
            <a:pPr marL="514350" indent="-514350">
              <a:lnSpc>
                <a:spcPct val="150000"/>
              </a:lnSpc>
              <a:buFont typeface="+mj-lt"/>
              <a:buAutoNum type="arabicPeriod"/>
            </a:pPr>
            <a:endParaRPr lang="en-US" dirty="0"/>
          </a:p>
        </p:txBody>
      </p:sp>
    </p:spTree>
    <p:extLst>
      <p:ext uri="{BB962C8B-B14F-4D97-AF65-F5344CB8AC3E}">
        <p14:creationId xmlns:p14="http://schemas.microsoft.com/office/powerpoint/2010/main" val="13747958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386D-773B-F64F-B348-9299AD64EF89}"/>
              </a:ext>
            </a:extLst>
          </p:cNvPr>
          <p:cNvSpPr>
            <a:spLocks noGrp="1"/>
          </p:cNvSpPr>
          <p:nvPr>
            <p:ph type="title"/>
          </p:nvPr>
        </p:nvSpPr>
        <p:spPr/>
        <p:txBody>
          <a:bodyPr/>
          <a:lstStyle/>
          <a:p>
            <a:r>
              <a:rPr lang="en-US"/>
              <a:t>Batch norm – giải quyết vấn đề Covariate shift</a:t>
            </a:r>
          </a:p>
        </p:txBody>
      </p:sp>
      <p:sp>
        <p:nvSpPr>
          <p:cNvPr id="3" name="Content Placeholder 2">
            <a:extLst>
              <a:ext uri="{FF2B5EF4-FFF2-40B4-BE49-F238E27FC236}">
                <a16:creationId xmlns:a16="http://schemas.microsoft.com/office/drawing/2014/main" id="{EA6AB359-2DAA-2C41-90EE-7F5CD31F30CC}"/>
              </a:ext>
            </a:extLst>
          </p:cNvPr>
          <p:cNvSpPr>
            <a:spLocks noGrp="1"/>
          </p:cNvSpPr>
          <p:nvPr>
            <p:ph idx="1"/>
          </p:nvPr>
        </p:nvSpPr>
        <p:spPr/>
        <p:txBody>
          <a:bodyPr/>
          <a:lstStyle/>
          <a:p>
            <a:r>
              <a:rPr lang="en-US"/>
              <a:t>Với mỗi lớp trong mạng neural, các tham số W, b của mỗi lớp sẽ </a:t>
            </a:r>
            <a:r>
              <a:rPr lang="en-US">
                <a:solidFill>
                  <a:srgbClr val="FF0000"/>
                </a:solidFill>
              </a:rPr>
              <a:t>phụ thuộc vào giá trị tham số của lớp trước đó</a:t>
            </a:r>
            <a:r>
              <a:rPr lang="en-US"/>
              <a:t>. </a:t>
            </a:r>
          </a:p>
          <a:p>
            <a:r>
              <a:rPr lang="en-US">
                <a:solidFill>
                  <a:srgbClr val="FF0000"/>
                </a:solidFill>
              </a:rPr>
              <a:t>Sự thay đổi của các tham số ở các lớp trước sẽ kéo theo sự thay đổi các giá trị trong mỗi neural (unit) ở lớp hiện tại.</a:t>
            </a:r>
          </a:p>
          <a:p>
            <a:pPr lvl="1"/>
            <a:r>
              <a:rPr lang="en-US"/>
              <a:t>Giá trị trong mỗi neural (unit) chính là giá trị được ánh xạ bởi các biến độc lập của dữ liệu huấn luyện ban đầu.  </a:t>
            </a:r>
          </a:p>
          <a:p>
            <a:pPr>
              <a:buFont typeface="Wingdings" pitchFamily="2" charset="2"/>
              <a:buChar char="è"/>
            </a:pPr>
            <a:r>
              <a:rPr lang="en-US">
                <a:sym typeface="Wingdings" pitchFamily="2" charset="2"/>
              </a:rPr>
              <a:t>Batch norm sẽ </a:t>
            </a:r>
            <a:r>
              <a:rPr lang="en-US">
                <a:solidFill>
                  <a:srgbClr val="FF0000"/>
                </a:solidFill>
                <a:sym typeface="Wingdings" pitchFamily="2" charset="2"/>
              </a:rPr>
              <a:t>giảm thiểu sự thay đổi của các giá trị ở các unit trong lớp hiện tại</a:t>
            </a:r>
            <a:r>
              <a:rPr lang="en-US">
                <a:sym typeface="Wingdings" pitchFamily="2" charset="2"/>
              </a:rPr>
              <a:t>  các lớp sau sẽ không bị thay đổi (shift) nhiều.</a:t>
            </a:r>
          </a:p>
          <a:p>
            <a:pPr>
              <a:buFont typeface="Wingdings" pitchFamily="2" charset="2"/>
              <a:buChar char="è"/>
            </a:pPr>
            <a:r>
              <a:rPr lang="en-US">
                <a:sym typeface="Wingdings" pitchFamily="2" charset="2"/>
              </a:rPr>
              <a:t>Giải quyết Covariate shift. </a:t>
            </a:r>
            <a:endParaRPr lang="en-US"/>
          </a:p>
        </p:txBody>
      </p:sp>
    </p:spTree>
    <p:extLst>
      <p:ext uri="{BB962C8B-B14F-4D97-AF65-F5344CB8AC3E}">
        <p14:creationId xmlns:p14="http://schemas.microsoft.com/office/powerpoint/2010/main" val="62049928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pPr algn="l"/>
            <a:r>
              <a:rPr lang="en-US" dirty="0" err="1"/>
              <a:t>Các</a:t>
            </a:r>
            <a:r>
              <a:rPr lang="en-US" dirty="0"/>
              <a:t> </a:t>
            </a:r>
            <a:r>
              <a:rPr lang="en-US" dirty="0" err="1"/>
              <a:t>thuật</a:t>
            </a:r>
            <a:r>
              <a:rPr lang="en-US" dirty="0"/>
              <a:t> </a:t>
            </a:r>
            <a:r>
              <a:rPr lang="en-US" dirty="0" err="1"/>
              <a:t>toán</a:t>
            </a:r>
            <a:r>
              <a:rPr lang="en-US" dirty="0"/>
              <a:t> </a:t>
            </a:r>
            <a:r>
              <a:rPr lang="en-US" dirty="0" err="1"/>
              <a:t>tăng</a:t>
            </a:r>
            <a:r>
              <a:rPr lang="en-US" dirty="0"/>
              <a:t> </a:t>
            </a:r>
            <a:r>
              <a:rPr lang="en-US" dirty="0" err="1"/>
              <a:t>tốc</a:t>
            </a:r>
            <a:r>
              <a:rPr lang="en-US" dirty="0"/>
              <a:t> </a:t>
            </a:r>
          </a:p>
        </p:txBody>
      </p:sp>
    </p:spTree>
    <p:extLst>
      <p:ext uri="{BB962C8B-B14F-4D97-AF65-F5344CB8AC3E}">
        <p14:creationId xmlns:p14="http://schemas.microsoft.com/office/powerpoint/2010/main" val="16589825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F3BA-D667-C948-8568-7627F7F8E1F6}"/>
              </a:ext>
            </a:extLst>
          </p:cNvPr>
          <p:cNvSpPr>
            <a:spLocks noGrp="1"/>
          </p:cNvSpPr>
          <p:nvPr>
            <p:ph type="title"/>
          </p:nvPr>
        </p:nvSpPr>
        <p:spPr/>
        <p:txBody>
          <a:bodyPr/>
          <a:lstStyle/>
          <a:p>
            <a:r>
              <a:rPr lang="en-US" dirty="0" err="1"/>
              <a:t>Mục</a:t>
            </a:r>
            <a:r>
              <a:rPr lang="en-US" dirty="0"/>
              <a:t> </a:t>
            </a:r>
            <a:r>
              <a:rPr lang="en-US" dirty="0" err="1"/>
              <a:t>tiêu</a:t>
            </a:r>
            <a:r>
              <a:rPr lang="en-US" dirty="0"/>
              <a:t> </a:t>
            </a:r>
          </a:p>
        </p:txBody>
      </p:sp>
      <p:sp>
        <p:nvSpPr>
          <p:cNvPr id="3" name="Content Placeholder 2">
            <a:extLst>
              <a:ext uri="{FF2B5EF4-FFF2-40B4-BE49-F238E27FC236}">
                <a16:creationId xmlns:a16="http://schemas.microsoft.com/office/drawing/2014/main" id="{5C065FDA-AFB8-4545-B4BB-A88786507238}"/>
              </a:ext>
            </a:extLst>
          </p:cNvPr>
          <p:cNvSpPr>
            <a:spLocks noGrp="1"/>
          </p:cNvSpPr>
          <p:nvPr>
            <p:ph idx="1"/>
          </p:nvPr>
        </p:nvSpPr>
        <p:spPr/>
        <p:txBody>
          <a:bodyPr/>
          <a:lstStyle/>
          <a:p>
            <a:r>
              <a:rPr lang="en-US" dirty="0" err="1"/>
              <a:t>Tăng</a:t>
            </a:r>
            <a:r>
              <a:rPr lang="en-US" dirty="0"/>
              <a:t> </a:t>
            </a:r>
            <a:r>
              <a:rPr lang="en-US" dirty="0" err="1"/>
              <a:t>tốc</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của</a:t>
            </a:r>
            <a:r>
              <a:rPr lang="en-US" dirty="0"/>
              <a:t> </a:t>
            </a:r>
            <a:r>
              <a:rPr lang="en-US" dirty="0" err="1"/>
              <a:t>mô</a:t>
            </a:r>
            <a:r>
              <a:rPr lang="en-US" dirty="0"/>
              <a:t> </a:t>
            </a:r>
            <a:r>
              <a:rPr lang="en-US" dirty="0" err="1"/>
              <a:t>hình</a:t>
            </a:r>
            <a:r>
              <a:rPr lang="en-US" dirty="0"/>
              <a:t>. </a:t>
            </a:r>
          </a:p>
          <a:p>
            <a:pPr lvl="1"/>
            <a:r>
              <a:rPr lang="en-US" dirty="0" err="1"/>
              <a:t>Tăng</a:t>
            </a:r>
            <a:r>
              <a:rPr lang="en-US" dirty="0"/>
              <a:t> </a:t>
            </a:r>
            <a:r>
              <a:rPr lang="en-US" dirty="0" err="1"/>
              <a:t>tốc</a:t>
            </a:r>
            <a:r>
              <a:rPr lang="en-US" dirty="0"/>
              <a:t> </a:t>
            </a:r>
            <a:r>
              <a:rPr lang="en-US" dirty="0" err="1"/>
              <a:t>độ</a:t>
            </a:r>
            <a:r>
              <a:rPr lang="en-US" dirty="0"/>
              <a:t> </a:t>
            </a:r>
            <a:r>
              <a:rPr lang="en-US" dirty="0" err="1">
                <a:solidFill>
                  <a:srgbClr val="FF0000"/>
                </a:solidFill>
              </a:rPr>
              <a:t>hội</a:t>
            </a:r>
            <a:r>
              <a:rPr lang="en-US" dirty="0">
                <a:solidFill>
                  <a:srgbClr val="FF0000"/>
                </a:solidFill>
              </a:rPr>
              <a:t> </a:t>
            </a:r>
            <a:r>
              <a:rPr lang="en-US" dirty="0" err="1">
                <a:solidFill>
                  <a:srgbClr val="FF0000"/>
                </a:solidFill>
              </a:rPr>
              <a:t>tụ</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cực</a:t>
            </a:r>
            <a:r>
              <a:rPr lang="en-US" dirty="0">
                <a:solidFill>
                  <a:srgbClr val="FF0000"/>
                </a:solidFill>
              </a:rPr>
              <a:t> </a:t>
            </a:r>
            <a:r>
              <a:rPr lang="en-US" dirty="0" err="1">
                <a:solidFill>
                  <a:srgbClr val="FF0000"/>
                </a:solidFill>
              </a:rPr>
              <a:t>tiểu</a:t>
            </a:r>
            <a:r>
              <a:rPr lang="en-US" dirty="0">
                <a:solidFill>
                  <a:srgbClr val="FF0000"/>
                </a:solidFill>
              </a:rPr>
              <a:t> </a:t>
            </a:r>
            <a:r>
              <a:rPr lang="en-US" dirty="0" err="1"/>
              <a:t>trong</a:t>
            </a:r>
            <a:r>
              <a:rPr lang="en-US" dirty="0"/>
              <a:t> gradient descent.</a:t>
            </a:r>
          </a:p>
          <a:p>
            <a:r>
              <a:rPr lang="en-US" dirty="0" err="1"/>
              <a:t>Các</a:t>
            </a:r>
            <a:r>
              <a:rPr lang="en-US" dirty="0"/>
              <a:t> </a:t>
            </a:r>
            <a:r>
              <a:rPr lang="en-US" dirty="0" err="1"/>
              <a:t>kỹ</a:t>
            </a:r>
            <a:r>
              <a:rPr lang="en-US" dirty="0"/>
              <a:t> </a:t>
            </a:r>
            <a:r>
              <a:rPr lang="en-US" dirty="0" err="1"/>
              <a:t>thuật</a:t>
            </a:r>
            <a:r>
              <a:rPr lang="en-US" dirty="0"/>
              <a:t> </a:t>
            </a:r>
            <a:r>
              <a:rPr lang="en-US" dirty="0" err="1"/>
              <a:t>chính</a:t>
            </a:r>
            <a:r>
              <a:rPr lang="en-US" dirty="0"/>
              <a:t>: </a:t>
            </a:r>
          </a:p>
          <a:p>
            <a:pPr lvl="1"/>
            <a:r>
              <a:rPr lang="en-US" dirty="0">
                <a:solidFill>
                  <a:srgbClr val="FF0000"/>
                </a:solidFill>
              </a:rPr>
              <a:t>Bias correction</a:t>
            </a:r>
            <a:r>
              <a:rPr lang="en-US" dirty="0"/>
              <a:t>: </a:t>
            </a:r>
            <a:r>
              <a:rPr lang="en-US" dirty="0" err="1"/>
              <a:t>giảm</a:t>
            </a:r>
            <a:r>
              <a:rPr lang="en-US" dirty="0"/>
              <a:t> </a:t>
            </a:r>
            <a:r>
              <a:rPr lang="en-US" dirty="0" err="1"/>
              <a:t>độ</a:t>
            </a:r>
            <a:r>
              <a:rPr lang="en-US" dirty="0"/>
              <a:t> </a:t>
            </a:r>
            <a:r>
              <a:rPr lang="en-US" dirty="0" err="1"/>
              <a:t>nhiễu</a:t>
            </a:r>
            <a:r>
              <a:rPr lang="en-US" dirty="0"/>
              <a:t> </a:t>
            </a:r>
            <a:r>
              <a:rPr lang="en-US" dirty="0" err="1"/>
              <a:t>của</a:t>
            </a:r>
            <a:r>
              <a:rPr lang="en-US" dirty="0"/>
              <a:t> </a:t>
            </a:r>
            <a:r>
              <a:rPr lang="en-US" dirty="0" err="1"/>
              <a:t>mô</a:t>
            </a:r>
            <a:r>
              <a:rPr lang="en-US" dirty="0"/>
              <a:t> </a:t>
            </a:r>
            <a:r>
              <a:rPr lang="en-US" dirty="0" err="1"/>
              <a:t>hình</a:t>
            </a:r>
            <a:r>
              <a:rPr lang="en-US" dirty="0"/>
              <a:t>.</a:t>
            </a:r>
          </a:p>
          <a:p>
            <a:pPr lvl="1"/>
            <a:r>
              <a:rPr lang="en-US" dirty="0">
                <a:solidFill>
                  <a:srgbClr val="FF0000"/>
                </a:solidFill>
              </a:rPr>
              <a:t>Momentum</a:t>
            </a:r>
            <a:r>
              <a:rPr lang="en-US" dirty="0"/>
              <a:t>: </a:t>
            </a:r>
            <a:r>
              <a:rPr lang="en-US" dirty="0" err="1"/>
              <a:t>tăng</a:t>
            </a:r>
            <a:r>
              <a:rPr lang="en-US" dirty="0"/>
              <a:t> </a:t>
            </a:r>
            <a:r>
              <a:rPr lang="en-US" dirty="0" err="1"/>
              <a:t>tốc</a:t>
            </a:r>
            <a:r>
              <a:rPr lang="en-US" dirty="0"/>
              <a:t> </a:t>
            </a:r>
            <a:r>
              <a:rPr lang="en-US" dirty="0" err="1"/>
              <a:t>độ</a:t>
            </a:r>
            <a:r>
              <a:rPr lang="en-US" dirty="0"/>
              <a:t> </a:t>
            </a:r>
            <a:r>
              <a:rPr lang="en-US" dirty="0" err="1"/>
              <a:t>cho</a:t>
            </a:r>
            <a:r>
              <a:rPr lang="en-US" dirty="0"/>
              <a:t> GD.</a:t>
            </a:r>
          </a:p>
          <a:p>
            <a:r>
              <a:rPr lang="en-US" dirty="0" err="1"/>
              <a:t>Giới</a:t>
            </a:r>
            <a:r>
              <a:rPr lang="en-US" dirty="0"/>
              <a:t> </a:t>
            </a:r>
            <a:r>
              <a:rPr lang="en-US" dirty="0" err="1"/>
              <a:t>thiệu</a:t>
            </a:r>
            <a:r>
              <a:rPr lang="en-US" dirty="0"/>
              <a:t> 2 </a:t>
            </a:r>
            <a:r>
              <a:rPr lang="en-US" dirty="0" err="1"/>
              <a:t>thuật</a:t>
            </a:r>
            <a:r>
              <a:rPr lang="en-US" dirty="0"/>
              <a:t> </a:t>
            </a:r>
            <a:r>
              <a:rPr lang="en-US" dirty="0" err="1"/>
              <a:t>toán</a:t>
            </a:r>
            <a:r>
              <a:rPr lang="en-US" dirty="0"/>
              <a:t> </a:t>
            </a:r>
            <a:r>
              <a:rPr lang="en-US" dirty="0" err="1"/>
              <a:t>chính</a:t>
            </a:r>
            <a:r>
              <a:rPr lang="en-US" dirty="0"/>
              <a:t>:</a:t>
            </a:r>
          </a:p>
          <a:p>
            <a:pPr lvl="1"/>
            <a:r>
              <a:rPr lang="en-US" dirty="0" err="1"/>
              <a:t>RMSProp</a:t>
            </a:r>
            <a:r>
              <a:rPr lang="en-US" dirty="0"/>
              <a:t>.</a:t>
            </a:r>
          </a:p>
          <a:p>
            <a:pPr lvl="1"/>
            <a:r>
              <a:rPr lang="en-US" dirty="0">
                <a:solidFill>
                  <a:srgbClr val="FF0000"/>
                </a:solidFill>
              </a:rPr>
              <a:t>Adam</a:t>
            </a:r>
            <a:r>
              <a:rPr lang="en-US" dirty="0"/>
              <a:t>.</a:t>
            </a:r>
          </a:p>
        </p:txBody>
      </p:sp>
    </p:spTree>
    <p:extLst>
      <p:ext uri="{BB962C8B-B14F-4D97-AF65-F5344CB8AC3E}">
        <p14:creationId xmlns:p14="http://schemas.microsoft.com/office/powerpoint/2010/main" val="39990293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r>
              <a:rPr lang="en-US" dirty="0">
                <a:solidFill>
                  <a:srgbClr val="0066FF"/>
                </a:solidFill>
              </a:rPr>
              <a:t>Bias correction</a:t>
            </a:r>
            <a:r>
              <a:rPr lang="en-US" dirty="0"/>
              <a:t> </a:t>
            </a:r>
          </a:p>
        </p:txBody>
      </p:sp>
    </p:spTree>
    <p:extLst>
      <p:ext uri="{BB962C8B-B14F-4D97-AF65-F5344CB8AC3E}">
        <p14:creationId xmlns:p14="http://schemas.microsoft.com/office/powerpoint/2010/main" val="15104454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3391-74B4-E34C-82F8-F81B5DFF9E51}"/>
              </a:ext>
            </a:extLst>
          </p:cNvPr>
          <p:cNvSpPr>
            <a:spLocks noGrp="1"/>
          </p:cNvSpPr>
          <p:nvPr>
            <p:ph type="title"/>
          </p:nvPr>
        </p:nvSpPr>
        <p:spPr/>
        <p:txBody>
          <a:bodyPr/>
          <a:lstStyle/>
          <a:p>
            <a:r>
              <a:rPr lang="en-US"/>
              <a:t>Trung bình trượt</a:t>
            </a:r>
          </a:p>
        </p:txBody>
      </p:sp>
      <p:sp>
        <p:nvSpPr>
          <p:cNvPr id="3" name="Content Placeholder 2">
            <a:extLst>
              <a:ext uri="{FF2B5EF4-FFF2-40B4-BE49-F238E27FC236}">
                <a16:creationId xmlns:a16="http://schemas.microsoft.com/office/drawing/2014/main" id="{A68E4270-D377-2D44-9A37-2BC427BC68BD}"/>
              </a:ext>
            </a:extLst>
          </p:cNvPr>
          <p:cNvSpPr>
            <a:spLocks noGrp="1"/>
          </p:cNvSpPr>
          <p:nvPr>
            <p:ph idx="1"/>
          </p:nvPr>
        </p:nvSpPr>
        <p:spPr/>
        <p:txBody>
          <a:bodyPr/>
          <a:lstStyle/>
          <a:p>
            <a:r>
              <a:rPr lang="en-US"/>
              <a:t>Trung bình trượt (Moving average) là một kỹ thuật trong phân tích dữ liệu nhằm làm </a:t>
            </a:r>
            <a:r>
              <a:rPr lang="en-US">
                <a:solidFill>
                  <a:srgbClr val="FF0000"/>
                </a:solidFill>
              </a:rPr>
              <a:t>giảm các điểm dữ liệu nhiễu ra khỏi tập dữ liệu quan sát được</a:t>
            </a:r>
            <a:r>
              <a:rPr lang="en-US"/>
              <a:t>.</a:t>
            </a:r>
          </a:p>
          <a:p>
            <a:r>
              <a:rPr lang="en-US"/>
              <a:t>Exponential Average Weight (EAW) là một dạng trung bình trượt (MA). Bằng cách đặt vào </a:t>
            </a:r>
            <a:r>
              <a:rPr lang="en-US">
                <a:solidFill>
                  <a:srgbClr val="FF0000"/>
                </a:solidFill>
              </a:rPr>
              <a:t>một trọng số (greater weight) </a:t>
            </a:r>
            <a:r>
              <a:rPr lang="en-US"/>
              <a:t>và cộng với dữ liệu gần trước đó nhất, EAW sẽ giảm được độ nhiễu của dữ liệu. </a:t>
            </a:r>
          </a:p>
        </p:txBody>
      </p:sp>
    </p:spTree>
    <p:extLst>
      <p:ext uri="{BB962C8B-B14F-4D97-AF65-F5344CB8AC3E}">
        <p14:creationId xmlns:p14="http://schemas.microsoft.com/office/powerpoint/2010/main" val="39785635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DC23-1A0F-E541-A66D-8AE2D0B05069}"/>
              </a:ext>
            </a:extLst>
          </p:cNvPr>
          <p:cNvSpPr>
            <a:spLocks noGrp="1"/>
          </p:cNvSpPr>
          <p:nvPr>
            <p:ph type="title"/>
          </p:nvPr>
        </p:nvSpPr>
        <p:spPr/>
        <p:txBody>
          <a:bodyPr/>
          <a:lstStyle/>
          <a:p>
            <a:r>
              <a:rPr lang="en-US"/>
              <a:t>Ví dụ</a:t>
            </a:r>
          </a:p>
        </p:txBody>
      </p:sp>
      <p:grpSp>
        <p:nvGrpSpPr>
          <p:cNvPr id="26" name="Group 25">
            <a:extLst>
              <a:ext uri="{FF2B5EF4-FFF2-40B4-BE49-F238E27FC236}">
                <a16:creationId xmlns:a16="http://schemas.microsoft.com/office/drawing/2014/main" id="{8A5B715B-957C-5E4E-9725-49A480804DA8}"/>
              </a:ext>
            </a:extLst>
          </p:cNvPr>
          <p:cNvGrpSpPr/>
          <p:nvPr/>
        </p:nvGrpSpPr>
        <p:grpSpPr>
          <a:xfrm>
            <a:off x="667121" y="1342382"/>
            <a:ext cx="1646926" cy="3409689"/>
            <a:chOff x="667121" y="1342382"/>
            <a:chExt cx="1646926" cy="340968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5CF57C-06B9-9842-A5D1-198280B03C57}"/>
                    </a:ext>
                  </a:extLst>
                </p:cNvPr>
                <p:cNvSpPr txBox="1"/>
                <p:nvPr/>
              </p:nvSpPr>
              <p:spPr>
                <a:xfrm>
                  <a:off x="667121" y="1342382"/>
                  <a:ext cx="14032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m:t>
                            </m:r>
                          </m:sub>
                        </m:sSub>
                        <m:r>
                          <a:rPr lang="en-US" sz="2400" b="0" i="1" smtClean="0">
                            <a:solidFill>
                              <a:srgbClr val="0066FF"/>
                            </a:solidFill>
                            <a:latin typeface="Cambria Math" charset="0"/>
                          </a:rPr>
                          <m:t>=40</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0" name="TextBox 9">
                  <a:extLst>
                    <a:ext uri="{FF2B5EF4-FFF2-40B4-BE49-F238E27FC236}">
                      <a16:creationId xmlns:a16="http://schemas.microsoft.com/office/drawing/2014/main" id="{7A5CF57C-06B9-9842-A5D1-198280B03C57}"/>
                    </a:ext>
                  </a:extLst>
                </p:cNvPr>
                <p:cNvSpPr txBox="1">
                  <a:spLocks noRot="1" noChangeAspect="1" noMove="1" noResize="1" noEditPoints="1" noAdjustHandles="1" noChangeArrowheads="1" noChangeShapeType="1" noTextEdit="1"/>
                </p:cNvSpPr>
                <p:nvPr/>
              </p:nvSpPr>
              <p:spPr>
                <a:xfrm>
                  <a:off x="667121" y="1342382"/>
                  <a:ext cx="1403269" cy="369332"/>
                </a:xfrm>
                <a:prstGeom prst="rect">
                  <a:avLst/>
                </a:prstGeom>
                <a:blipFill>
                  <a:blip r:embed="rId2"/>
                  <a:stretch>
                    <a:fillRect l="-3604" r="-360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6CBCB3-02CF-8145-8B4E-3A54FECB64E1}"/>
                    </a:ext>
                  </a:extLst>
                </p:cNvPr>
                <p:cNvSpPr txBox="1"/>
                <p:nvPr/>
              </p:nvSpPr>
              <p:spPr>
                <a:xfrm>
                  <a:off x="667121" y="1788718"/>
                  <a:ext cx="1410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2</m:t>
                            </m:r>
                          </m:sub>
                        </m:sSub>
                        <m:r>
                          <a:rPr lang="en-US" sz="2400" b="0" i="1" smtClean="0">
                            <a:solidFill>
                              <a:srgbClr val="0066FF"/>
                            </a:solidFill>
                            <a:latin typeface="Cambria Math" charset="0"/>
                          </a:rPr>
                          <m:t>=49</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1" name="TextBox 10">
                  <a:extLst>
                    <a:ext uri="{FF2B5EF4-FFF2-40B4-BE49-F238E27FC236}">
                      <a16:creationId xmlns:a16="http://schemas.microsoft.com/office/drawing/2014/main" id="{BC6CBCB3-02CF-8145-8B4E-3A54FECB64E1}"/>
                    </a:ext>
                  </a:extLst>
                </p:cNvPr>
                <p:cNvSpPr txBox="1">
                  <a:spLocks noRot="1" noChangeAspect="1" noMove="1" noResize="1" noEditPoints="1" noAdjustHandles="1" noChangeArrowheads="1" noChangeShapeType="1" noTextEdit="1"/>
                </p:cNvSpPr>
                <p:nvPr/>
              </p:nvSpPr>
              <p:spPr>
                <a:xfrm>
                  <a:off x="667121" y="1788718"/>
                  <a:ext cx="1410386" cy="369332"/>
                </a:xfrm>
                <a:prstGeom prst="rect">
                  <a:avLst/>
                </a:prstGeom>
                <a:blipFill>
                  <a:blip r:embed="rId3"/>
                  <a:stretch>
                    <a:fillRect l="-3571"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8E60CA-7501-7C4B-9520-CA9279839918}"/>
                    </a:ext>
                  </a:extLst>
                </p:cNvPr>
                <p:cNvSpPr txBox="1"/>
                <p:nvPr/>
              </p:nvSpPr>
              <p:spPr>
                <a:xfrm>
                  <a:off x="667121" y="2235053"/>
                  <a:ext cx="1410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3</m:t>
                            </m:r>
                          </m:sub>
                        </m:sSub>
                        <m:r>
                          <a:rPr lang="en-US" sz="2400" b="0" i="1" smtClean="0">
                            <a:solidFill>
                              <a:srgbClr val="0066FF"/>
                            </a:solidFill>
                            <a:latin typeface="Cambria Math" charset="0"/>
                          </a:rPr>
                          <m:t>=45</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2" name="TextBox 11">
                  <a:extLst>
                    <a:ext uri="{FF2B5EF4-FFF2-40B4-BE49-F238E27FC236}">
                      <a16:creationId xmlns:a16="http://schemas.microsoft.com/office/drawing/2014/main" id="{838E60CA-7501-7C4B-9520-CA9279839918}"/>
                    </a:ext>
                  </a:extLst>
                </p:cNvPr>
                <p:cNvSpPr txBox="1">
                  <a:spLocks noRot="1" noChangeAspect="1" noMove="1" noResize="1" noEditPoints="1" noAdjustHandles="1" noChangeArrowheads="1" noChangeShapeType="1" noTextEdit="1"/>
                </p:cNvSpPr>
                <p:nvPr/>
              </p:nvSpPr>
              <p:spPr>
                <a:xfrm>
                  <a:off x="667121" y="2235053"/>
                  <a:ext cx="1410386" cy="369332"/>
                </a:xfrm>
                <a:prstGeom prst="rect">
                  <a:avLst/>
                </a:prstGeom>
                <a:blipFill>
                  <a:blip r:embed="rId4"/>
                  <a:stretch>
                    <a:fillRect l="-3571" r="-3571" b="-13333"/>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CB24F168-4122-6F46-A380-15639E526622}"/>
                </a:ext>
              </a:extLst>
            </p:cNvPr>
            <p:cNvGrpSpPr/>
            <p:nvPr/>
          </p:nvGrpSpPr>
          <p:grpSpPr>
            <a:xfrm>
              <a:off x="1077084" y="2444619"/>
              <a:ext cx="269626" cy="803519"/>
              <a:chOff x="1097395" y="2420506"/>
              <a:chExt cx="269626" cy="6408049"/>
            </a:xfrm>
          </p:grpSpPr>
          <p:sp>
            <p:nvSpPr>
              <p:cNvPr id="14" name="TextBox 13">
                <a:extLst>
                  <a:ext uri="{FF2B5EF4-FFF2-40B4-BE49-F238E27FC236}">
                    <a16:creationId xmlns:a16="http://schemas.microsoft.com/office/drawing/2014/main" id="{D81C82C4-27B8-3A4D-B1B8-759C7520A255}"/>
                  </a:ext>
                </a:extLst>
              </p:cNvPr>
              <p:cNvSpPr txBox="1"/>
              <p:nvPr/>
            </p:nvSpPr>
            <p:spPr>
              <a:xfrm>
                <a:off x="1097395" y="2420506"/>
                <a:ext cx="269626" cy="3681770"/>
              </a:xfrm>
              <a:prstGeom prst="rect">
                <a:avLst/>
              </a:prstGeom>
              <a:noFill/>
            </p:spPr>
            <p:txBody>
              <a:bodyPr wrap="none" rtlCol="0">
                <a:spAutoFit/>
              </a:bodyPr>
              <a:lstStyle/>
              <a:p>
                <a:r>
                  <a:rPr lang="en-US" sz="2400">
                    <a:solidFill>
                      <a:srgbClr val="0066FF"/>
                    </a:solidFill>
                  </a:rPr>
                  <a:t>.</a:t>
                </a:r>
              </a:p>
            </p:txBody>
          </p:sp>
          <p:grpSp>
            <p:nvGrpSpPr>
              <p:cNvPr id="15" name="Group 14">
                <a:extLst>
                  <a:ext uri="{FF2B5EF4-FFF2-40B4-BE49-F238E27FC236}">
                    <a16:creationId xmlns:a16="http://schemas.microsoft.com/office/drawing/2014/main" id="{81ABE5F9-A4AC-154E-9793-F95C96AA9EDE}"/>
                  </a:ext>
                </a:extLst>
              </p:cNvPr>
              <p:cNvGrpSpPr/>
              <p:nvPr/>
            </p:nvGrpSpPr>
            <p:grpSpPr>
              <a:xfrm>
                <a:off x="1097395" y="3899356"/>
                <a:ext cx="269626" cy="4929199"/>
                <a:chOff x="1544320" y="4075728"/>
                <a:chExt cx="269626" cy="3236654"/>
              </a:xfrm>
            </p:grpSpPr>
            <p:sp>
              <p:nvSpPr>
                <p:cNvPr id="16" name="TextBox 15">
                  <a:extLst>
                    <a:ext uri="{FF2B5EF4-FFF2-40B4-BE49-F238E27FC236}">
                      <a16:creationId xmlns:a16="http://schemas.microsoft.com/office/drawing/2014/main" id="{C89E07E9-E68F-E44B-8884-E1CCC9F888FF}"/>
                    </a:ext>
                  </a:extLst>
                </p:cNvPr>
                <p:cNvSpPr txBox="1"/>
                <p:nvPr/>
              </p:nvSpPr>
              <p:spPr>
                <a:xfrm>
                  <a:off x="1544320" y="4075728"/>
                  <a:ext cx="269626" cy="2417555"/>
                </a:xfrm>
                <a:prstGeom prst="rect">
                  <a:avLst/>
                </a:prstGeom>
                <a:noFill/>
              </p:spPr>
              <p:txBody>
                <a:bodyPr wrap="none" rtlCol="0">
                  <a:spAutoFit/>
                </a:bodyPr>
                <a:lstStyle/>
                <a:p>
                  <a:r>
                    <a:rPr lang="en-US" sz="2400">
                      <a:solidFill>
                        <a:srgbClr val="0066FF"/>
                      </a:solidFill>
                    </a:rPr>
                    <a:t>.</a:t>
                  </a:r>
                </a:p>
              </p:txBody>
            </p:sp>
            <p:sp>
              <p:nvSpPr>
                <p:cNvPr id="17" name="TextBox 16">
                  <a:extLst>
                    <a:ext uri="{FF2B5EF4-FFF2-40B4-BE49-F238E27FC236}">
                      <a16:creationId xmlns:a16="http://schemas.microsoft.com/office/drawing/2014/main" id="{4D3B9E20-EF64-AE42-95F9-0F75012BC278}"/>
                    </a:ext>
                  </a:extLst>
                </p:cNvPr>
                <p:cNvSpPr txBox="1"/>
                <p:nvPr/>
              </p:nvSpPr>
              <p:spPr>
                <a:xfrm>
                  <a:off x="1544320" y="4894827"/>
                  <a:ext cx="269626" cy="2417555"/>
                </a:xfrm>
                <a:prstGeom prst="rect">
                  <a:avLst/>
                </a:prstGeom>
                <a:noFill/>
              </p:spPr>
              <p:txBody>
                <a:bodyPr wrap="none" rtlCol="0">
                  <a:spAutoFit/>
                </a:bodyPr>
                <a:lstStyle/>
                <a:p>
                  <a:r>
                    <a:rPr lang="en-US" sz="2400">
                      <a:solidFill>
                        <a:srgbClr val="0066FF"/>
                      </a:solidFill>
                    </a:rPr>
                    <a:t>.</a:t>
                  </a:r>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B5610CA-7DE9-B140-895D-F74BF966BF33}"/>
                    </a:ext>
                  </a:extLst>
                </p:cNvPr>
                <p:cNvSpPr txBox="1"/>
                <p:nvPr/>
              </p:nvSpPr>
              <p:spPr>
                <a:xfrm>
                  <a:off x="667121" y="3211154"/>
                  <a:ext cx="16469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180</m:t>
                            </m:r>
                          </m:sub>
                        </m:sSub>
                        <m:r>
                          <a:rPr lang="en-US" sz="2400" b="0" i="1" smtClean="0">
                            <a:solidFill>
                              <a:srgbClr val="0066FF"/>
                            </a:solidFill>
                            <a:latin typeface="Cambria Math" charset="0"/>
                          </a:rPr>
                          <m:t>=60</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8" name="TextBox 17">
                  <a:extLst>
                    <a:ext uri="{FF2B5EF4-FFF2-40B4-BE49-F238E27FC236}">
                      <a16:creationId xmlns:a16="http://schemas.microsoft.com/office/drawing/2014/main" id="{4B5610CA-7DE9-B140-895D-F74BF966BF33}"/>
                    </a:ext>
                  </a:extLst>
                </p:cNvPr>
                <p:cNvSpPr txBox="1">
                  <a:spLocks noRot="1" noChangeAspect="1" noMove="1" noResize="1" noEditPoints="1" noAdjustHandles="1" noChangeArrowheads="1" noChangeShapeType="1" noTextEdit="1"/>
                </p:cNvSpPr>
                <p:nvPr/>
              </p:nvSpPr>
              <p:spPr>
                <a:xfrm>
                  <a:off x="667121" y="3211154"/>
                  <a:ext cx="1646926" cy="369332"/>
                </a:xfrm>
                <a:prstGeom prst="rect">
                  <a:avLst/>
                </a:prstGeom>
                <a:blipFill>
                  <a:blip r:embed="rId5"/>
                  <a:stretch>
                    <a:fillRect l="-3846"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958A35-EE2D-AD41-B6EB-329B60CCF148}"/>
                    </a:ext>
                  </a:extLst>
                </p:cNvPr>
                <p:cNvSpPr txBox="1"/>
                <p:nvPr/>
              </p:nvSpPr>
              <p:spPr>
                <a:xfrm>
                  <a:off x="667121" y="3679613"/>
                  <a:ext cx="16469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181</m:t>
                            </m:r>
                          </m:sub>
                        </m:sSub>
                        <m:r>
                          <a:rPr lang="en-US" sz="2400" b="0" i="1" smtClean="0">
                            <a:solidFill>
                              <a:srgbClr val="0066FF"/>
                            </a:solidFill>
                            <a:latin typeface="Cambria Math" charset="0"/>
                          </a:rPr>
                          <m:t>=56</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9" name="TextBox 18">
                  <a:extLst>
                    <a:ext uri="{FF2B5EF4-FFF2-40B4-BE49-F238E27FC236}">
                      <a16:creationId xmlns:a16="http://schemas.microsoft.com/office/drawing/2014/main" id="{EA958A35-EE2D-AD41-B6EB-329B60CCF148}"/>
                    </a:ext>
                  </a:extLst>
                </p:cNvPr>
                <p:cNvSpPr txBox="1">
                  <a:spLocks noRot="1" noChangeAspect="1" noMove="1" noResize="1" noEditPoints="1" noAdjustHandles="1" noChangeArrowheads="1" noChangeShapeType="1" noTextEdit="1"/>
                </p:cNvSpPr>
                <p:nvPr/>
              </p:nvSpPr>
              <p:spPr>
                <a:xfrm>
                  <a:off x="667121" y="3679613"/>
                  <a:ext cx="1646926" cy="369332"/>
                </a:xfrm>
                <a:prstGeom prst="rect">
                  <a:avLst/>
                </a:prstGeom>
                <a:blipFill>
                  <a:blip r:embed="rId6"/>
                  <a:stretch>
                    <a:fillRect l="-3846" r="-3846" b="-13333"/>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D0336BEE-790C-0844-A1E5-125F3B33F76F}"/>
                </a:ext>
              </a:extLst>
            </p:cNvPr>
            <p:cNvGrpSpPr/>
            <p:nvPr/>
          </p:nvGrpSpPr>
          <p:grpSpPr>
            <a:xfrm>
              <a:off x="1154942" y="3948552"/>
              <a:ext cx="269626" cy="803519"/>
              <a:chOff x="1097395" y="2420506"/>
              <a:chExt cx="269626" cy="6408049"/>
            </a:xfrm>
          </p:grpSpPr>
          <p:sp>
            <p:nvSpPr>
              <p:cNvPr id="21" name="TextBox 20">
                <a:extLst>
                  <a:ext uri="{FF2B5EF4-FFF2-40B4-BE49-F238E27FC236}">
                    <a16:creationId xmlns:a16="http://schemas.microsoft.com/office/drawing/2014/main" id="{0F84A9E4-77DD-1342-92C3-E2309E294A48}"/>
                  </a:ext>
                </a:extLst>
              </p:cNvPr>
              <p:cNvSpPr txBox="1"/>
              <p:nvPr/>
            </p:nvSpPr>
            <p:spPr>
              <a:xfrm>
                <a:off x="1097395" y="2420506"/>
                <a:ext cx="269626" cy="3681770"/>
              </a:xfrm>
              <a:prstGeom prst="rect">
                <a:avLst/>
              </a:prstGeom>
              <a:noFill/>
            </p:spPr>
            <p:txBody>
              <a:bodyPr wrap="none" rtlCol="0">
                <a:spAutoFit/>
              </a:bodyPr>
              <a:lstStyle/>
              <a:p>
                <a:r>
                  <a:rPr lang="en-US" sz="2400">
                    <a:solidFill>
                      <a:srgbClr val="0066FF"/>
                    </a:solidFill>
                  </a:rPr>
                  <a:t>.</a:t>
                </a:r>
              </a:p>
            </p:txBody>
          </p:sp>
          <p:grpSp>
            <p:nvGrpSpPr>
              <p:cNvPr id="22" name="Group 21">
                <a:extLst>
                  <a:ext uri="{FF2B5EF4-FFF2-40B4-BE49-F238E27FC236}">
                    <a16:creationId xmlns:a16="http://schemas.microsoft.com/office/drawing/2014/main" id="{0D4CC906-9DA9-314B-A086-EA659B1CEA4F}"/>
                  </a:ext>
                </a:extLst>
              </p:cNvPr>
              <p:cNvGrpSpPr/>
              <p:nvPr/>
            </p:nvGrpSpPr>
            <p:grpSpPr>
              <a:xfrm>
                <a:off x="1097395" y="3899356"/>
                <a:ext cx="269626" cy="4929199"/>
                <a:chOff x="1544320" y="4075728"/>
                <a:chExt cx="269626" cy="3236654"/>
              </a:xfrm>
            </p:grpSpPr>
            <p:sp>
              <p:nvSpPr>
                <p:cNvPr id="23" name="TextBox 22">
                  <a:extLst>
                    <a:ext uri="{FF2B5EF4-FFF2-40B4-BE49-F238E27FC236}">
                      <a16:creationId xmlns:a16="http://schemas.microsoft.com/office/drawing/2014/main" id="{B5F66756-AD43-2647-BF9A-8699F742F6DE}"/>
                    </a:ext>
                  </a:extLst>
                </p:cNvPr>
                <p:cNvSpPr txBox="1"/>
                <p:nvPr/>
              </p:nvSpPr>
              <p:spPr>
                <a:xfrm>
                  <a:off x="1544320" y="4075728"/>
                  <a:ext cx="269626" cy="2417555"/>
                </a:xfrm>
                <a:prstGeom prst="rect">
                  <a:avLst/>
                </a:prstGeom>
                <a:noFill/>
              </p:spPr>
              <p:txBody>
                <a:bodyPr wrap="none" rtlCol="0">
                  <a:spAutoFit/>
                </a:bodyPr>
                <a:lstStyle/>
                <a:p>
                  <a:r>
                    <a:rPr lang="en-US" sz="2400">
                      <a:solidFill>
                        <a:srgbClr val="0066FF"/>
                      </a:solidFill>
                    </a:rPr>
                    <a:t>.</a:t>
                  </a:r>
                </a:p>
              </p:txBody>
            </p:sp>
            <p:sp>
              <p:nvSpPr>
                <p:cNvPr id="24" name="TextBox 23">
                  <a:extLst>
                    <a:ext uri="{FF2B5EF4-FFF2-40B4-BE49-F238E27FC236}">
                      <a16:creationId xmlns:a16="http://schemas.microsoft.com/office/drawing/2014/main" id="{F5EA10D7-0A99-D540-B9B1-D16AB1F79863}"/>
                    </a:ext>
                  </a:extLst>
                </p:cNvPr>
                <p:cNvSpPr txBox="1"/>
                <p:nvPr/>
              </p:nvSpPr>
              <p:spPr>
                <a:xfrm>
                  <a:off x="1544320" y="4894827"/>
                  <a:ext cx="269626" cy="2417555"/>
                </a:xfrm>
                <a:prstGeom prst="rect">
                  <a:avLst/>
                </a:prstGeom>
                <a:noFill/>
              </p:spPr>
              <p:txBody>
                <a:bodyPr wrap="none" rtlCol="0">
                  <a:spAutoFit/>
                </a:bodyPr>
                <a:lstStyle/>
                <a:p>
                  <a:r>
                    <a:rPr lang="en-US" sz="2400">
                      <a:solidFill>
                        <a:srgbClr val="0066FF"/>
                      </a:solidFill>
                    </a:rPr>
                    <a:t>.</a:t>
                  </a:r>
                </a:p>
              </p:txBody>
            </p:sp>
          </p:grpSp>
        </p:grpSp>
      </p:grpSp>
      <p:grpSp>
        <p:nvGrpSpPr>
          <p:cNvPr id="27" name="Group 26">
            <a:extLst>
              <a:ext uri="{FF2B5EF4-FFF2-40B4-BE49-F238E27FC236}">
                <a16:creationId xmlns:a16="http://schemas.microsoft.com/office/drawing/2014/main" id="{BC5D885F-E17B-CD4C-B4A6-CD9DDC815FC7}"/>
              </a:ext>
            </a:extLst>
          </p:cNvPr>
          <p:cNvGrpSpPr/>
          <p:nvPr/>
        </p:nvGrpSpPr>
        <p:grpSpPr>
          <a:xfrm>
            <a:off x="6893089" y="1084606"/>
            <a:ext cx="5086574" cy="2779673"/>
            <a:chOff x="6016896" y="1260277"/>
            <a:chExt cx="5086574" cy="2779673"/>
          </a:xfrm>
        </p:grpSpPr>
        <p:grpSp>
          <p:nvGrpSpPr>
            <p:cNvPr id="4" name="Group 3">
              <a:extLst>
                <a:ext uri="{FF2B5EF4-FFF2-40B4-BE49-F238E27FC236}">
                  <a16:creationId xmlns:a16="http://schemas.microsoft.com/office/drawing/2014/main" id="{3DCCEE14-A500-F04A-B354-3A969FFE2307}"/>
                </a:ext>
              </a:extLst>
            </p:cNvPr>
            <p:cNvGrpSpPr/>
            <p:nvPr/>
          </p:nvGrpSpPr>
          <p:grpSpPr>
            <a:xfrm>
              <a:off x="6016896" y="1260277"/>
              <a:ext cx="5086574" cy="2779673"/>
              <a:chOff x="6016896" y="1260277"/>
              <a:chExt cx="5086574" cy="2779673"/>
            </a:xfrm>
          </p:grpSpPr>
          <p:grpSp>
            <p:nvGrpSpPr>
              <p:cNvPr id="5" name="Group 4">
                <a:extLst>
                  <a:ext uri="{FF2B5EF4-FFF2-40B4-BE49-F238E27FC236}">
                    <a16:creationId xmlns:a16="http://schemas.microsoft.com/office/drawing/2014/main" id="{DE1737A6-4987-E049-8FCC-2EFA575535F2}"/>
                  </a:ext>
                </a:extLst>
              </p:cNvPr>
              <p:cNvGrpSpPr/>
              <p:nvPr/>
            </p:nvGrpSpPr>
            <p:grpSpPr>
              <a:xfrm>
                <a:off x="6163584" y="1260277"/>
                <a:ext cx="4939886" cy="2573077"/>
                <a:chOff x="6163584" y="1260277"/>
                <a:chExt cx="4939886" cy="2573077"/>
              </a:xfrm>
            </p:grpSpPr>
            <p:cxnSp>
              <p:nvCxnSpPr>
                <p:cNvPr id="8" name="Straight Arrow Connector 7">
                  <a:extLst>
                    <a:ext uri="{FF2B5EF4-FFF2-40B4-BE49-F238E27FC236}">
                      <a16:creationId xmlns:a16="http://schemas.microsoft.com/office/drawing/2014/main" id="{AB4E1209-758C-0E4D-90BC-2D189F2FCF6F}"/>
                    </a:ext>
                  </a:extLst>
                </p:cNvPr>
                <p:cNvCxnSpPr/>
                <p:nvPr/>
              </p:nvCxnSpPr>
              <p:spPr>
                <a:xfrm>
                  <a:off x="6163584" y="3578285"/>
                  <a:ext cx="4939886"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2F45713-D0A9-E14E-A8FB-3F3D00E116A1}"/>
                    </a:ext>
                  </a:extLst>
                </p:cNvPr>
                <p:cNvCxnSpPr/>
                <p:nvPr/>
              </p:nvCxnSpPr>
              <p:spPr>
                <a:xfrm flipV="1">
                  <a:off x="6497443" y="1260277"/>
                  <a:ext cx="0" cy="2573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39D843D-403B-D744-A7C9-AF2D067BF578}"/>
                  </a:ext>
                </a:extLst>
              </p:cNvPr>
              <p:cNvSpPr txBox="1"/>
              <p:nvPr/>
            </p:nvSpPr>
            <p:spPr>
              <a:xfrm>
                <a:off x="8229612" y="3578285"/>
                <a:ext cx="840295"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days</a:t>
                </a:r>
              </a:p>
            </p:txBody>
          </p:sp>
          <p:sp>
            <p:nvSpPr>
              <p:cNvPr id="7" name="TextBox 6">
                <a:extLst>
                  <a:ext uri="{FF2B5EF4-FFF2-40B4-BE49-F238E27FC236}">
                    <a16:creationId xmlns:a16="http://schemas.microsoft.com/office/drawing/2014/main" id="{AEB34E4E-B03F-F84D-8AC2-17D4D1E2C01C}"/>
                  </a:ext>
                </a:extLst>
              </p:cNvPr>
              <p:cNvSpPr txBox="1"/>
              <p:nvPr/>
            </p:nvSpPr>
            <p:spPr>
              <a:xfrm rot="16200000">
                <a:off x="5263324" y="2196292"/>
                <a:ext cx="1968809" cy="461665"/>
              </a:xfrm>
              <a:prstGeom prst="rect">
                <a:avLst/>
              </a:prstGeom>
              <a:noFill/>
            </p:spPr>
            <p:txBody>
              <a:bodyPr wrap="none" rtlCol="0">
                <a:spAutoFit/>
              </a:bodyPr>
              <a:lstStyle/>
              <a:p>
                <a:r>
                  <a:rPr lang="it-IT" sz="2400">
                    <a:latin typeface="Century Schoolbook" charset="0"/>
                    <a:ea typeface="Century Schoolbook" charset="0"/>
                    <a:cs typeface="Century Schoolbook" charset="0"/>
                  </a:rPr>
                  <a:t>temperature</a:t>
                </a:r>
                <a:endParaRPr lang="en-US" sz="3600">
                  <a:latin typeface="Century Schoolbook" charset="0"/>
                  <a:ea typeface="Century Schoolbook" charset="0"/>
                  <a:cs typeface="Century Schoolbook" charset="0"/>
                </a:endParaRPr>
              </a:p>
            </p:txBody>
          </p:sp>
        </p:grpSp>
        <p:pic>
          <p:nvPicPr>
            <p:cNvPr id="25" name="Picture 24">
              <a:extLst>
                <a:ext uri="{FF2B5EF4-FFF2-40B4-BE49-F238E27FC236}">
                  <a16:creationId xmlns:a16="http://schemas.microsoft.com/office/drawing/2014/main" id="{077A29A6-9A83-5340-8E17-C4DFC950A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5392" y="1527048"/>
              <a:ext cx="4133087" cy="1957778"/>
            </a:xfrm>
            <a:prstGeom prst="rect">
              <a:avLst/>
            </a:prstGeom>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18A130-98CD-934A-B856-DA6C4A71F960}"/>
                  </a:ext>
                </a:extLst>
              </p:cNvPr>
              <p:cNvSpPr txBox="1"/>
              <p:nvPr/>
            </p:nvSpPr>
            <p:spPr>
              <a:xfrm>
                <a:off x="3388744" y="3580569"/>
                <a:ext cx="3587842" cy="2308324"/>
              </a:xfrm>
              <a:prstGeom prst="rect">
                <a:avLst/>
              </a:prstGeom>
              <a:noFill/>
            </p:spPr>
            <p:txBody>
              <a:bodyPr wrap="none" rtlCol="0">
                <a:spAutoFit/>
              </a:bodyPr>
              <a:lstStyle/>
              <a:p>
                <a:r>
                  <a:rPr lang="en-US" sz="2400">
                    <a:solidFill>
                      <a:srgbClr val="0066FF"/>
                    </a:solidFill>
                  </a:rPr>
                  <a:t>V</a:t>
                </a:r>
                <a:r>
                  <a:rPr lang="en-US" sz="2400" baseline="-25000">
                    <a:solidFill>
                      <a:srgbClr val="0066FF"/>
                    </a:solidFill>
                  </a:rPr>
                  <a:t>0</a:t>
                </a:r>
                <a:r>
                  <a:rPr lang="en-US" sz="2400">
                    <a:solidFill>
                      <a:srgbClr val="0066FF"/>
                    </a:solidFill>
                  </a:rPr>
                  <a:t> = 0</a:t>
                </a:r>
              </a:p>
              <a:p>
                <a:r>
                  <a:rPr lang="en-US" sz="2400">
                    <a:solidFill>
                      <a:srgbClr val="FF0000"/>
                    </a:solidFill>
                  </a:rPr>
                  <a:t>V</a:t>
                </a:r>
                <a:r>
                  <a:rPr lang="en-US" sz="2400" baseline="-25000">
                    <a:solidFill>
                      <a:srgbClr val="FF0000"/>
                    </a:solidFill>
                  </a:rPr>
                  <a:t>1</a:t>
                </a:r>
                <a:r>
                  <a:rPr lang="en-US" sz="2400">
                    <a:solidFill>
                      <a:srgbClr val="FF0000"/>
                    </a:solidFill>
                  </a:rPr>
                  <a:t> = 0.9*V</a:t>
                </a:r>
                <a:r>
                  <a:rPr lang="en-US" sz="2400" baseline="-25000">
                    <a:solidFill>
                      <a:srgbClr val="FF0000"/>
                    </a:solidFill>
                  </a:rPr>
                  <a:t>0</a:t>
                </a:r>
                <a:r>
                  <a:rPr lang="en-US" sz="2400">
                    <a:solidFill>
                      <a:srgbClr val="FF0000"/>
                    </a:solidFill>
                  </a:rPr>
                  <a:t> + (1-0.9)*</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𝜃</m:t>
                    </m:r>
                    <m:r>
                      <a:rPr lang="vi-VN" sz="2400" b="0" i="1" baseline="-25000">
                        <a:solidFill>
                          <a:srgbClr val="FF0000"/>
                        </a:solidFill>
                        <a:latin typeface="Cambria Math" panose="02040503050406030204" pitchFamily="18" charset="0"/>
                        <a:ea typeface="Cambria Math" panose="02040503050406030204" pitchFamily="18" charset="0"/>
                      </a:rPr>
                      <m:t>1</m:t>
                    </m:r>
                  </m:oMath>
                </a14:m>
                <a:endParaRPr lang="en-US" sz="2400" baseline="-25000">
                  <a:solidFill>
                    <a:srgbClr val="FF0000"/>
                  </a:solidFill>
                </a:endParaRPr>
              </a:p>
              <a:p>
                <a:r>
                  <a:rPr lang="en-US" sz="2400">
                    <a:solidFill>
                      <a:srgbClr val="0066FF"/>
                    </a:solidFill>
                  </a:rPr>
                  <a:t>V</a:t>
                </a:r>
                <a:r>
                  <a:rPr lang="en-US" sz="2400" baseline="-25000">
                    <a:solidFill>
                      <a:srgbClr val="0066FF"/>
                    </a:solidFill>
                  </a:rPr>
                  <a:t>2</a:t>
                </a:r>
                <a:r>
                  <a:rPr lang="en-US" sz="2400">
                    <a:solidFill>
                      <a:srgbClr val="0066FF"/>
                    </a:solidFill>
                  </a:rPr>
                  <a:t> = 0.9*V</a:t>
                </a:r>
                <a:r>
                  <a:rPr lang="en-US" sz="2400" baseline="-25000">
                    <a:solidFill>
                      <a:srgbClr val="0066FF"/>
                    </a:solidFill>
                  </a:rPr>
                  <a:t>1</a:t>
                </a:r>
                <a:r>
                  <a:rPr lang="en-US" sz="2400">
                    <a:solidFill>
                      <a:srgbClr val="0066FF"/>
                    </a:solidFill>
                  </a:rPr>
                  <a:t> + (1-0.9)*</a:t>
                </a:r>
                <a14:m>
                  <m:oMath xmlns:m="http://schemas.openxmlformats.org/officeDocument/2006/math">
                    <m:r>
                      <a:rPr lang="en-US" sz="2400" i="1">
                        <a:solidFill>
                          <a:srgbClr val="0066FF"/>
                        </a:solidFill>
                        <a:latin typeface="Cambria Math" panose="02040503050406030204" pitchFamily="18" charset="0"/>
                        <a:ea typeface="Cambria Math" panose="02040503050406030204" pitchFamily="18" charset="0"/>
                      </a:rPr>
                      <m:t>𝜃</m:t>
                    </m:r>
                    <m:r>
                      <a:rPr lang="vi-VN" sz="2400" b="0" i="1" baseline="-25000">
                        <a:solidFill>
                          <a:srgbClr val="0066FF"/>
                        </a:solidFill>
                        <a:latin typeface="Cambria Math" panose="02040503050406030204" pitchFamily="18" charset="0"/>
                        <a:ea typeface="Cambria Math" panose="02040503050406030204" pitchFamily="18" charset="0"/>
                      </a:rPr>
                      <m:t>2</m:t>
                    </m:r>
                  </m:oMath>
                </a14:m>
                <a:endParaRPr lang="vi-VN" sz="2400" b="0" baseline="-25000">
                  <a:solidFill>
                    <a:srgbClr val="0066FF"/>
                  </a:solidFill>
                  <a:ea typeface="Cambria Math" panose="02040503050406030204" pitchFamily="18" charset="0"/>
                </a:endParaRPr>
              </a:p>
              <a:p>
                <a:r>
                  <a:rPr lang="en-US" sz="2400">
                    <a:solidFill>
                      <a:srgbClr val="FF0000"/>
                    </a:solidFill>
                  </a:rPr>
                  <a:t>V</a:t>
                </a:r>
                <a:r>
                  <a:rPr lang="en-US" sz="2400" baseline="-25000">
                    <a:solidFill>
                      <a:srgbClr val="FF0000"/>
                    </a:solidFill>
                  </a:rPr>
                  <a:t>3</a:t>
                </a:r>
                <a:r>
                  <a:rPr lang="en-US" sz="2400">
                    <a:solidFill>
                      <a:srgbClr val="FF0000"/>
                    </a:solidFill>
                  </a:rPr>
                  <a:t> = 0.9*V</a:t>
                </a:r>
                <a:r>
                  <a:rPr lang="en-US" sz="2400" baseline="-25000">
                    <a:solidFill>
                      <a:srgbClr val="FF0000"/>
                    </a:solidFill>
                  </a:rPr>
                  <a:t>2</a:t>
                </a:r>
                <a:r>
                  <a:rPr lang="en-US" sz="2400">
                    <a:solidFill>
                      <a:srgbClr val="FF0000"/>
                    </a:solidFill>
                  </a:rPr>
                  <a:t> + (1-0.9)*</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𝜃</m:t>
                    </m:r>
                    <m:r>
                      <a:rPr lang="vi-VN" sz="2400" b="0" i="1" baseline="-25000">
                        <a:solidFill>
                          <a:srgbClr val="FF0000"/>
                        </a:solidFill>
                        <a:latin typeface="Cambria Math" panose="02040503050406030204" pitchFamily="18" charset="0"/>
                        <a:ea typeface="Cambria Math" panose="02040503050406030204" pitchFamily="18" charset="0"/>
                      </a:rPr>
                      <m:t>3</m:t>
                    </m:r>
                  </m:oMath>
                </a14:m>
                <a:endParaRPr lang="en-US" sz="2400" baseline="-25000">
                  <a:solidFill>
                    <a:srgbClr val="FF0000"/>
                  </a:solidFill>
                </a:endParaRPr>
              </a:p>
              <a:p>
                <a:r>
                  <a:rPr lang="en-US" sz="2400">
                    <a:solidFill>
                      <a:srgbClr val="0066FF"/>
                    </a:solidFill>
                  </a:rPr>
                  <a:t>...</a:t>
                </a:r>
              </a:p>
              <a:p>
                <a:r>
                  <a:rPr lang="en-US" sz="2400" b="1">
                    <a:solidFill>
                      <a:srgbClr val="008000"/>
                    </a:solidFill>
                  </a:rPr>
                  <a:t>Vt = 0.9*V</a:t>
                </a:r>
                <a:r>
                  <a:rPr lang="en-US" sz="2400" b="1" baseline="-25000">
                    <a:solidFill>
                      <a:srgbClr val="008000"/>
                    </a:solidFill>
                  </a:rPr>
                  <a:t>t-1</a:t>
                </a:r>
                <a:r>
                  <a:rPr lang="en-US" sz="2400" b="1">
                    <a:solidFill>
                      <a:srgbClr val="008000"/>
                    </a:solidFill>
                  </a:rPr>
                  <a:t> + (1-0.9)*</a:t>
                </a:r>
                <a:r>
                  <a:rPr lang="en-US" sz="2400" b="1">
                    <a:solidFill>
                      <a:srgbClr val="008000"/>
                    </a:solidFill>
                    <a:ea typeface="Cambria Math" panose="02040503050406030204" pitchFamily="18" charset="0"/>
                  </a:rPr>
                  <a:t> </a:t>
                </a:r>
                <a14:m>
                  <m:oMath xmlns:m="http://schemas.openxmlformats.org/officeDocument/2006/math">
                    <m:r>
                      <a:rPr lang="en-US" sz="2400" b="1" i="1">
                        <a:solidFill>
                          <a:srgbClr val="008000"/>
                        </a:solidFill>
                        <a:latin typeface="Cambria Math" panose="02040503050406030204" pitchFamily="18" charset="0"/>
                        <a:ea typeface="Cambria Math" panose="02040503050406030204" pitchFamily="18" charset="0"/>
                      </a:rPr>
                      <m:t>𝜽</m:t>
                    </m:r>
                    <m:r>
                      <a:rPr lang="vi-VN" sz="2400" b="1" i="1" baseline="-25000">
                        <a:solidFill>
                          <a:srgbClr val="008000"/>
                        </a:solidFill>
                        <a:latin typeface="Cambria Math" panose="02040503050406030204" pitchFamily="18" charset="0"/>
                        <a:ea typeface="Cambria Math" panose="02040503050406030204" pitchFamily="18" charset="0"/>
                      </a:rPr>
                      <m:t>𝒕</m:t>
                    </m:r>
                  </m:oMath>
                </a14:m>
                <a:endParaRPr lang="en-US" sz="2400" b="1" baseline="-25000">
                  <a:solidFill>
                    <a:srgbClr val="008000"/>
                  </a:solidFill>
                </a:endParaRPr>
              </a:p>
            </p:txBody>
          </p:sp>
        </mc:Choice>
        <mc:Fallback xmlns="">
          <p:sp>
            <p:nvSpPr>
              <p:cNvPr id="28" name="TextBox 27">
                <a:extLst>
                  <a:ext uri="{FF2B5EF4-FFF2-40B4-BE49-F238E27FC236}">
                    <a16:creationId xmlns:a16="http://schemas.microsoft.com/office/drawing/2014/main" id="{2818A130-98CD-934A-B856-DA6C4A71F960}"/>
                  </a:ext>
                </a:extLst>
              </p:cNvPr>
              <p:cNvSpPr txBox="1">
                <a:spLocks noRot="1" noChangeAspect="1" noMove="1" noResize="1" noEditPoints="1" noAdjustHandles="1" noChangeArrowheads="1" noChangeShapeType="1" noTextEdit="1"/>
              </p:cNvSpPr>
              <p:nvPr/>
            </p:nvSpPr>
            <p:spPr>
              <a:xfrm>
                <a:off x="3388744" y="3580569"/>
                <a:ext cx="3587842" cy="2308324"/>
              </a:xfrm>
              <a:prstGeom prst="rect">
                <a:avLst/>
              </a:prstGeom>
              <a:blipFill>
                <a:blip r:embed="rId8"/>
                <a:stretch>
                  <a:fillRect l="-2473" t="-2186" b="-437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FD8B70C-EE5D-744E-BAD3-78D5A7BB65D9}"/>
              </a:ext>
            </a:extLst>
          </p:cNvPr>
          <p:cNvCxnSpPr>
            <a:cxnSpLocks/>
          </p:cNvCxnSpPr>
          <p:nvPr/>
        </p:nvCxnSpPr>
        <p:spPr>
          <a:xfrm flipV="1">
            <a:off x="2070390" y="2444619"/>
            <a:ext cx="5778210" cy="341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FB171430-8576-384C-B0F8-32F3D1886969}"/>
              </a:ext>
            </a:extLst>
          </p:cNvPr>
          <p:cNvCxnSpPr>
            <a:stCxn id="28" idx="3"/>
          </p:cNvCxnSpPr>
          <p:nvPr/>
        </p:nvCxnSpPr>
        <p:spPr>
          <a:xfrm flipV="1">
            <a:off x="6976586" y="1973384"/>
            <a:ext cx="3386614" cy="2761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5965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F98A-2A4E-504E-A82C-98E2EC2AB6EE}"/>
              </a:ext>
            </a:extLst>
          </p:cNvPr>
          <p:cNvSpPr>
            <a:spLocks noGrp="1"/>
          </p:cNvSpPr>
          <p:nvPr>
            <p:ph type="title"/>
          </p:nvPr>
        </p:nvSpPr>
        <p:spPr/>
        <p:txBody>
          <a:bodyPr/>
          <a:lstStyle/>
          <a:p>
            <a:r>
              <a:rPr lang="en-US"/>
              <a:t>Ví dụ </a:t>
            </a:r>
          </a:p>
        </p:txBody>
      </p:sp>
      <p:grpSp>
        <p:nvGrpSpPr>
          <p:cNvPr id="4" name="Group 3">
            <a:extLst>
              <a:ext uri="{FF2B5EF4-FFF2-40B4-BE49-F238E27FC236}">
                <a16:creationId xmlns:a16="http://schemas.microsoft.com/office/drawing/2014/main" id="{758572E9-963C-0B47-8BB9-817BC3B17C0B}"/>
              </a:ext>
            </a:extLst>
          </p:cNvPr>
          <p:cNvGrpSpPr/>
          <p:nvPr/>
        </p:nvGrpSpPr>
        <p:grpSpPr>
          <a:xfrm>
            <a:off x="533400" y="1417638"/>
            <a:ext cx="5086574" cy="2779673"/>
            <a:chOff x="6016896" y="1260277"/>
            <a:chExt cx="5086574" cy="2779673"/>
          </a:xfrm>
        </p:grpSpPr>
        <p:grpSp>
          <p:nvGrpSpPr>
            <p:cNvPr id="5" name="Group 4">
              <a:extLst>
                <a:ext uri="{FF2B5EF4-FFF2-40B4-BE49-F238E27FC236}">
                  <a16:creationId xmlns:a16="http://schemas.microsoft.com/office/drawing/2014/main" id="{46894BF4-7063-424A-90D8-768160FF8B4B}"/>
                </a:ext>
              </a:extLst>
            </p:cNvPr>
            <p:cNvGrpSpPr/>
            <p:nvPr/>
          </p:nvGrpSpPr>
          <p:grpSpPr>
            <a:xfrm>
              <a:off x="6016896" y="1260277"/>
              <a:ext cx="5086574" cy="2779673"/>
              <a:chOff x="6016896" y="1260277"/>
              <a:chExt cx="5086574" cy="2779673"/>
            </a:xfrm>
          </p:grpSpPr>
          <p:grpSp>
            <p:nvGrpSpPr>
              <p:cNvPr id="7" name="Group 6">
                <a:extLst>
                  <a:ext uri="{FF2B5EF4-FFF2-40B4-BE49-F238E27FC236}">
                    <a16:creationId xmlns:a16="http://schemas.microsoft.com/office/drawing/2014/main" id="{F159F01B-3EC2-5940-BC0E-14611C114006}"/>
                  </a:ext>
                </a:extLst>
              </p:cNvPr>
              <p:cNvGrpSpPr/>
              <p:nvPr/>
            </p:nvGrpSpPr>
            <p:grpSpPr>
              <a:xfrm>
                <a:off x="6163584" y="1260277"/>
                <a:ext cx="4939886" cy="2573077"/>
                <a:chOff x="6163584" y="1260277"/>
                <a:chExt cx="4939886" cy="2573077"/>
              </a:xfrm>
            </p:grpSpPr>
            <p:cxnSp>
              <p:nvCxnSpPr>
                <p:cNvPr id="10" name="Straight Arrow Connector 9">
                  <a:extLst>
                    <a:ext uri="{FF2B5EF4-FFF2-40B4-BE49-F238E27FC236}">
                      <a16:creationId xmlns:a16="http://schemas.microsoft.com/office/drawing/2014/main" id="{673C3AA8-4269-AF4F-9A2B-B3CA137B83FB}"/>
                    </a:ext>
                  </a:extLst>
                </p:cNvPr>
                <p:cNvCxnSpPr/>
                <p:nvPr/>
              </p:nvCxnSpPr>
              <p:spPr>
                <a:xfrm>
                  <a:off x="6163584" y="3578285"/>
                  <a:ext cx="4939886"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BE7F2B-D8FD-3546-BE13-91DD09F318E5}"/>
                    </a:ext>
                  </a:extLst>
                </p:cNvPr>
                <p:cNvCxnSpPr/>
                <p:nvPr/>
              </p:nvCxnSpPr>
              <p:spPr>
                <a:xfrm flipV="1">
                  <a:off x="6497443" y="1260277"/>
                  <a:ext cx="0" cy="2573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3A721DB-56B9-8C4D-A073-6376D622DB71}"/>
                  </a:ext>
                </a:extLst>
              </p:cNvPr>
              <p:cNvSpPr txBox="1"/>
              <p:nvPr/>
            </p:nvSpPr>
            <p:spPr>
              <a:xfrm>
                <a:off x="8229612" y="3578285"/>
                <a:ext cx="840295" cy="461665"/>
              </a:xfrm>
              <a:prstGeom prst="rect">
                <a:avLst/>
              </a:prstGeom>
              <a:noFill/>
            </p:spPr>
            <p:txBody>
              <a:bodyPr wrap="none" rtlCol="0">
                <a:spAutoFit/>
              </a:bodyPr>
              <a:lstStyle/>
              <a:p>
                <a:r>
                  <a:rPr lang="en-US" sz="2400">
                    <a:latin typeface="Century Schoolbook" charset="0"/>
                    <a:ea typeface="Century Schoolbook" charset="0"/>
                    <a:cs typeface="Century Schoolbook" charset="0"/>
                  </a:rPr>
                  <a:t>days</a:t>
                </a:r>
              </a:p>
            </p:txBody>
          </p:sp>
          <p:sp>
            <p:nvSpPr>
              <p:cNvPr id="9" name="TextBox 8">
                <a:extLst>
                  <a:ext uri="{FF2B5EF4-FFF2-40B4-BE49-F238E27FC236}">
                    <a16:creationId xmlns:a16="http://schemas.microsoft.com/office/drawing/2014/main" id="{7EE250A8-390A-F349-A088-8B666CF9558E}"/>
                  </a:ext>
                </a:extLst>
              </p:cNvPr>
              <p:cNvSpPr txBox="1"/>
              <p:nvPr/>
            </p:nvSpPr>
            <p:spPr>
              <a:xfrm rot="16200000">
                <a:off x="5263324" y="2196292"/>
                <a:ext cx="1968809" cy="461665"/>
              </a:xfrm>
              <a:prstGeom prst="rect">
                <a:avLst/>
              </a:prstGeom>
              <a:noFill/>
            </p:spPr>
            <p:txBody>
              <a:bodyPr wrap="none" rtlCol="0">
                <a:spAutoFit/>
              </a:bodyPr>
              <a:lstStyle/>
              <a:p>
                <a:r>
                  <a:rPr lang="it-IT" sz="2400">
                    <a:latin typeface="Century Schoolbook" charset="0"/>
                    <a:ea typeface="Century Schoolbook" charset="0"/>
                    <a:cs typeface="Century Schoolbook" charset="0"/>
                  </a:rPr>
                  <a:t>temperature</a:t>
                </a:r>
                <a:endParaRPr lang="en-US" sz="3600">
                  <a:latin typeface="Century Schoolbook" charset="0"/>
                  <a:ea typeface="Century Schoolbook" charset="0"/>
                  <a:cs typeface="Century Schoolbook" charset="0"/>
                </a:endParaRPr>
              </a:p>
            </p:txBody>
          </p:sp>
        </p:grpSp>
        <p:pic>
          <p:nvPicPr>
            <p:cNvPr id="6" name="Picture 5">
              <a:extLst>
                <a:ext uri="{FF2B5EF4-FFF2-40B4-BE49-F238E27FC236}">
                  <a16:creationId xmlns:a16="http://schemas.microsoft.com/office/drawing/2014/main" id="{D18380FC-4EF4-E546-A43F-FB239D6DF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392" y="1527048"/>
              <a:ext cx="4133087" cy="1957778"/>
            </a:xfrm>
            <a:prstGeom prst="rect">
              <a:avLst/>
            </a:prstGeom>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E1A62-169A-1648-AA68-21A56880C34B}"/>
                  </a:ext>
                </a:extLst>
              </p:cNvPr>
              <p:cNvSpPr txBox="1"/>
              <p:nvPr/>
            </p:nvSpPr>
            <p:spPr>
              <a:xfrm>
                <a:off x="6934200" y="1752600"/>
                <a:ext cx="3815019" cy="954107"/>
              </a:xfrm>
              <a:prstGeom prst="rect">
                <a:avLst/>
              </a:prstGeom>
              <a:noFill/>
            </p:spPr>
            <p:txBody>
              <a:bodyPr wrap="none" rtlCol="0">
                <a:spAutoFit/>
              </a:bodyPr>
              <a:lstStyle/>
              <a:p>
                <a:r>
                  <a:rPr lang="en-US" sz="2800">
                    <a:solidFill>
                      <a:srgbClr val="0066FF"/>
                    </a:solidFill>
                  </a:rPr>
                  <a:t>Một cách tổng quát:</a:t>
                </a:r>
              </a:p>
              <a:p>
                <a:pPr/>
                <a14:m>
                  <m:oMathPara xmlns:m="http://schemas.openxmlformats.org/officeDocument/2006/math">
                    <m:oMathParaPr>
                      <m:jc m:val="left"/>
                    </m:oMathParaPr>
                    <m:oMath xmlns:m="http://schemas.openxmlformats.org/officeDocument/2006/math">
                      <m:sSub>
                        <m:sSubPr>
                          <m:ctrlPr>
                            <a:rPr lang="en-US" sz="2800" i="1">
                              <a:solidFill>
                                <a:srgbClr val="FF0000"/>
                              </a:solidFill>
                              <a:latin typeface="Cambria Math" panose="02040503050406030204" pitchFamily="18" charset="0"/>
                            </a:rPr>
                          </m:ctrlPr>
                        </m:sSubPr>
                        <m:e>
                          <m:r>
                            <m:rPr>
                              <m:sty m:val="p"/>
                            </m:rPr>
                            <a:rPr lang="en-US" sz="2800" i="1">
                              <a:solidFill>
                                <a:srgbClr val="FF0000"/>
                              </a:solidFill>
                              <a:latin typeface="Cambria Math" panose="02040503050406030204" pitchFamily="18" charset="0"/>
                            </a:rPr>
                            <m:t>V</m:t>
                          </m:r>
                        </m:e>
                        <m:sub>
                          <m:r>
                            <m:rPr>
                              <m:sty m:val="p"/>
                            </m:rPr>
                            <a:rPr lang="en-US" sz="2800" i="1">
                              <a:solidFill>
                                <a:srgbClr val="FF0000"/>
                              </a:solidFill>
                              <a:latin typeface="Cambria Math" panose="02040503050406030204" pitchFamily="18" charset="0"/>
                            </a:rPr>
                            <m:t>t</m:t>
                          </m:r>
                        </m:sub>
                      </m:sSub>
                      <m:r>
                        <a:rPr lang="vi-VN" sz="2800" b="0" i="1">
                          <a:solidFill>
                            <a:srgbClr val="FF0000"/>
                          </a:solidFill>
                          <a:latin typeface="Cambria Math" panose="02040503050406030204" pitchFamily="18" charset="0"/>
                        </a:rPr>
                        <m:t>=</m:t>
                      </m:r>
                      <m:r>
                        <a:rPr lang="vi-VN" sz="2800" b="0" i="1">
                          <a:solidFill>
                            <a:srgbClr val="008000"/>
                          </a:solidFill>
                          <a:latin typeface="Cambria Math" panose="02040503050406030204" pitchFamily="18" charset="0"/>
                          <a:ea typeface="Cambria Math" panose="02040503050406030204" pitchFamily="18" charset="0"/>
                        </a:rPr>
                        <m:t>𝛽</m:t>
                      </m:r>
                      <m:sSub>
                        <m:sSubPr>
                          <m:ctrlPr>
                            <a:rPr lang="vi-VN" sz="2800" b="0" i="1">
                              <a:solidFill>
                                <a:srgbClr val="FF0000"/>
                              </a:solidFill>
                              <a:latin typeface="Cambria Math" panose="02040503050406030204" pitchFamily="18" charset="0"/>
                              <a:ea typeface="Cambria Math" panose="02040503050406030204" pitchFamily="18" charset="0"/>
                            </a:rPr>
                          </m:ctrlPr>
                        </m:sSubPr>
                        <m:e>
                          <m:r>
                            <m:rPr>
                              <m:sty m:val="p"/>
                            </m:rPr>
                            <a:rPr lang="vi-VN" sz="2800" i="1">
                              <a:solidFill>
                                <a:srgbClr val="FF0000"/>
                              </a:solidFill>
                              <a:latin typeface="Cambria Math" panose="02040503050406030204" pitchFamily="18" charset="0"/>
                              <a:ea typeface="Cambria Math" panose="02040503050406030204" pitchFamily="18" charset="0"/>
                            </a:rPr>
                            <m:t>V</m:t>
                          </m:r>
                        </m:e>
                        <m:sub>
                          <m:r>
                            <m:rPr>
                              <m:sty m:val="p"/>
                            </m:rPr>
                            <a:rPr lang="vi-VN" sz="2800" i="1">
                              <a:solidFill>
                                <a:srgbClr val="FF0000"/>
                              </a:solidFill>
                              <a:latin typeface="Cambria Math" panose="02040503050406030204" pitchFamily="18" charset="0"/>
                              <a:ea typeface="Cambria Math" panose="02040503050406030204" pitchFamily="18" charset="0"/>
                            </a:rPr>
                            <m:t>t</m:t>
                          </m:r>
                          <m:r>
                            <a:rPr lang="vi-VN" sz="2800" b="0" i="1">
                              <a:solidFill>
                                <a:srgbClr val="FF0000"/>
                              </a:solidFill>
                              <a:latin typeface="Cambria Math" panose="02040503050406030204" pitchFamily="18" charset="0"/>
                              <a:ea typeface="Cambria Math" panose="02040503050406030204" pitchFamily="18" charset="0"/>
                            </a:rPr>
                            <m:t>−1</m:t>
                          </m:r>
                        </m:sub>
                      </m:sSub>
                      <m:r>
                        <a:rPr lang="vi-VN" sz="2800" b="0" i="1">
                          <a:solidFill>
                            <a:srgbClr val="FF0000"/>
                          </a:solidFill>
                          <a:latin typeface="Cambria Math" panose="02040503050406030204" pitchFamily="18" charset="0"/>
                          <a:ea typeface="Cambria Math" panose="02040503050406030204" pitchFamily="18" charset="0"/>
                        </a:rPr>
                        <m:t>+</m:t>
                      </m:r>
                      <m:r>
                        <a:rPr lang="vi-VN" sz="2800" b="0" i="1">
                          <a:solidFill>
                            <a:srgbClr val="008000"/>
                          </a:solidFill>
                          <a:latin typeface="Cambria Math" panose="02040503050406030204" pitchFamily="18" charset="0"/>
                          <a:ea typeface="Cambria Math" panose="02040503050406030204" pitchFamily="18" charset="0"/>
                        </a:rPr>
                        <m:t>(1−</m:t>
                      </m:r>
                      <m:r>
                        <a:rPr lang="vi-VN" sz="2800" b="0" i="1">
                          <a:solidFill>
                            <a:srgbClr val="008000"/>
                          </a:solidFill>
                          <a:latin typeface="Cambria Math" panose="02040503050406030204" pitchFamily="18" charset="0"/>
                          <a:ea typeface="Cambria Math" panose="02040503050406030204" pitchFamily="18" charset="0"/>
                        </a:rPr>
                        <m:t>𝛽</m:t>
                      </m:r>
                      <m:r>
                        <a:rPr lang="vi-VN" sz="2800" b="0" i="1">
                          <a:solidFill>
                            <a:srgbClr val="008000"/>
                          </a:solidFill>
                          <a:latin typeface="Cambria Math" panose="02040503050406030204" pitchFamily="18" charset="0"/>
                          <a:ea typeface="Cambria Math" panose="02040503050406030204" pitchFamily="18" charset="0"/>
                        </a:rPr>
                        <m:t>)</m:t>
                      </m:r>
                      <m:sSub>
                        <m:sSubPr>
                          <m:ctrlPr>
                            <a:rPr lang="vi-VN" sz="2800" b="0" i="1">
                              <a:solidFill>
                                <a:srgbClr val="FF0000"/>
                              </a:solidFill>
                              <a:latin typeface="Cambria Math" panose="02040503050406030204" pitchFamily="18" charset="0"/>
                              <a:ea typeface="Cambria Math" panose="02040503050406030204" pitchFamily="18" charset="0"/>
                            </a:rPr>
                          </m:ctrlPr>
                        </m:sSubPr>
                        <m:e>
                          <m:r>
                            <a:rPr lang="vi-VN" sz="2800" b="0" i="1">
                              <a:solidFill>
                                <a:srgbClr val="FF0000"/>
                              </a:solidFill>
                              <a:latin typeface="Cambria Math" panose="02040503050406030204" pitchFamily="18" charset="0"/>
                              <a:ea typeface="Cambria Math" panose="02040503050406030204" pitchFamily="18" charset="0"/>
                            </a:rPr>
                            <m:t>𝜃</m:t>
                          </m:r>
                        </m:e>
                        <m:sub>
                          <m:r>
                            <m:rPr>
                              <m:sty m:val="p"/>
                            </m:rPr>
                            <a:rPr lang="vi-VN" sz="2800" i="1">
                              <a:solidFill>
                                <a:srgbClr val="FF0000"/>
                              </a:solidFill>
                              <a:latin typeface="Cambria Math" panose="02040503050406030204" pitchFamily="18" charset="0"/>
                              <a:ea typeface="Cambria Math" panose="02040503050406030204" pitchFamily="18" charset="0"/>
                            </a:rPr>
                            <m:t>t</m:t>
                          </m:r>
                        </m:sub>
                      </m:sSub>
                    </m:oMath>
                  </m:oMathPara>
                </a14:m>
                <a:endParaRPr lang="en-US" sz="2800">
                  <a:solidFill>
                    <a:srgbClr val="0066FF"/>
                  </a:solidFill>
                </a:endParaRPr>
              </a:p>
            </p:txBody>
          </p:sp>
        </mc:Choice>
        <mc:Fallback xmlns="">
          <p:sp>
            <p:nvSpPr>
              <p:cNvPr id="12" name="TextBox 11">
                <a:extLst>
                  <a:ext uri="{FF2B5EF4-FFF2-40B4-BE49-F238E27FC236}">
                    <a16:creationId xmlns:a16="http://schemas.microsoft.com/office/drawing/2014/main" id="{79DE1A62-169A-1648-AA68-21A56880C34B}"/>
                  </a:ext>
                </a:extLst>
              </p:cNvPr>
              <p:cNvSpPr txBox="1">
                <a:spLocks noRot="1" noChangeAspect="1" noMove="1" noResize="1" noEditPoints="1" noAdjustHandles="1" noChangeArrowheads="1" noChangeShapeType="1" noTextEdit="1"/>
              </p:cNvSpPr>
              <p:nvPr/>
            </p:nvSpPr>
            <p:spPr>
              <a:xfrm>
                <a:off x="6934200" y="1752600"/>
                <a:ext cx="3815019" cy="954107"/>
              </a:xfrm>
              <a:prstGeom prst="rect">
                <a:avLst/>
              </a:prstGeom>
              <a:blipFill>
                <a:blip r:embed="rId3"/>
                <a:stretch>
                  <a:fillRect l="-2990" t="-657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15CA9D-0D75-F94B-8220-4EEE9214FD58}"/>
                  </a:ext>
                </a:extLst>
              </p:cNvPr>
              <p:cNvSpPr txBox="1"/>
              <p:nvPr/>
            </p:nvSpPr>
            <p:spPr>
              <a:xfrm>
                <a:off x="6900819" y="3095201"/>
                <a:ext cx="4648195" cy="1617302"/>
              </a:xfrm>
              <a:prstGeom prst="rect">
                <a:avLst/>
              </a:prstGeom>
              <a:noFill/>
            </p:spPr>
            <p:txBody>
              <a:bodyPr wrap="square" rtlCol="0">
                <a:spAutoFit/>
              </a:bodyPr>
              <a:lstStyle/>
              <a:p>
                <a:r>
                  <a:rPr lang="en-US" sz="2800">
                    <a:solidFill>
                      <a:srgbClr val="0066FF"/>
                    </a:solidFill>
                  </a:rPr>
                  <a:t>V</a:t>
                </a:r>
                <a:r>
                  <a:rPr lang="en-US" sz="2800" baseline="-25000">
                    <a:solidFill>
                      <a:srgbClr val="0066FF"/>
                    </a:solidFill>
                  </a:rPr>
                  <a:t>t</a:t>
                </a:r>
                <a:r>
                  <a:rPr lang="en-US" sz="2800">
                    <a:solidFill>
                      <a:srgbClr val="0066FF"/>
                    </a:solidFill>
                  </a:rPr>
                  <a:t> là đường trung bình trượt, giá trị V</a:t>
                </a:r>
                <a:r>
                  <a:rPr lang="en-US" sz="2800" baseline="-25000">
                    <a:solidFill>
                      <a:srgbClr val="0066FF"/>
                    </a:solidFill>
                  </a:rPr>
                  <a:t>t</a:t>
                </a:r>
                <a:r>
                  <a:rPr lang="en-US" sz="2800">
                    <a:solidFill>
                      <a:srgbClr val="0066FF"/>
                    </a:solidFill>
                  </a:rPr>
                  <a:t> sẽ </a:t>
                </a:r>
                <a:r>
                  <a:rPr lang="en-US" sz="2800">
                    <a:solidFill>
                      <a:srgbClr val="FF0000"/>
                    </a:solidFill>
                  </a:rPr>
                  <a:t>xấp xỉ với giá trị thực một lượng là </a:t>
                </a:r>
                <a14:m>
                  <m:oMath xmlns:m="http://schemas.openxmlformats.org/officeDocument/2006/math">
                    <m:f>
                      <m:fPr>
                        <m:ctrlPr>
                          <a:rPr lang="en-US" sz="2800" i="1">
                            <a:solidFill>
                              <a:srgbClr val="FF0000"/>
                            </a:solidFill>
                            <a:latin typeface="Cambria Math" panose="02040503050406030204" pitchFamily="18" charset="0"/>
                          </a:rPr>
                        </m:ctrlPr>
                      </m:fPr>
                      <m:num>
                        <m:r>
                          <a:rPr lang="vi-VN" sz="2800" b="0" i="1">
                            <a:solidFill>
                              <a:srgbClr val="FF0000"/>
                            </a:solidFill>
                            <a:latin typeface="Cambria Math" panose="02040503050406030204" pitchFamily="18" charset="0"/>
                          </a:rPr>
                          <m:t>1</m:t>
                        </m:r>
                      </m:num>
                      <m:den>
                        <m:r>
                          <a:rPr lang="vi-VN" sz="2800" b="0" i="1">
                            <a:solidFill>
                              <a:srgbClr val="FF0000"/>
                            </a:solidFill>
                            <a:latin typeface="Cambria Math" panose="02040503050406030204" pitchFamily="18" charset="0"/>
                          </a:rPr>
                          <m:t>1−</m:t>
                        </m:r>
                        <m:r>
                          <a:rPr lang="vi-VN" sz="2800" b="0" i="1">
                            <a:solidFill>
                              <a:srgbClr val="FF0000"/>
                            </a:solidFill>
                            <a:latin typeface="Cambria Math" panose="02040503050406030204" pitchFamily="18" charset="0"/>
                          </a:rPr>
                          <m:t>𝛽</m:t>
                        </m:r>
                      </m:den>
                    </m:f>
                  </m:oMath>
                </a14:m>
                <a:r>
                  <a:rPr lang="en-US" sz="2800">
                    <a:solidFill>
                      <a:srgbClr val="FF0000"/>
                    </a:solidFill>
                  </a:rPr>
                  <a:t> </a:t>
                </a:r>
                <a:endParaRPr lang="en-US" sz="2800">
                  <a:solidFill>
                    <a:srgbClr val="0066FF"/>
                  </a:solidFill>
                </a:endParaRPr>
              </a:p>
            </p:txBody>
          </p:sp>
        </mc:Choice>
        <mc:Fallback xmlns="">
          <p:sp>
            <p:nvSpPr>
              <p:cNvPr id="13" name="TextBox 12">
                <a:extLst>
                  <a:ext uri="{FF2B5EF4-FFF2-40B4-BE49-F238E27FC236}">
                    <a16:creationId xmlns:a16="http://schemas.microsoft.com/office/drawing/2014/main" id="{6A15CA9D-0D75-F94B-8220-4EEE9214FD58}"/>
                  </a:ext>
                </a:extLst>
              </p:cNvPr>
              <p:cNvSpPr txBox="1">
                <a:spLocks noRot="1" noChangeAspect="1" noMove="1" noResize="1" noEditPoints="1" noAdjustHandles="1" noChangeArrowheads="1" noChangeShapeType="1" noTextEdit="1"/>
              </p:cNvSpPr>
              <p:nvPr/>
            </p:nvSpPr>
            <p:spPr>
              <a:xfrm>
                <a:off x="6900819" y="3095201"/>
                <a:ext cx="4648195" cy="1617302"/>
              </a:xfrm>
              <a:prstGeom prst="rect">
                <a:avLst/>
              </a:prstGeom>
              <a:blipFill>
                <a:blip r:embed="rId4"/>
                <a:stretch>
                  <a:fillRect l="-2452" t="-3906" r="-2180" b="-3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FD4995-AC66-1E4D-8CA3-F5939203B376}"/>
                  </a:ext>
                </a:extLst>
              </p:cNvPr>
              <p:cNvSpPr txBox="1"/>
              <p:nvPr/>
            </p:nvSpPr>
            <p:spPr>
              <a:xfrm>
                <a:off x="1295400" y="4699803"/>
                <a:ext cx="4220001" cy="923330"/>
              </a:xfrm>
              <a:prstGeom prst="rect">
                <a:avLst/>
              </a:prstGeom>
              <a:noFill/>
            </p:spPr>
            <p:txBody>
              <a:bodyPr wrap="none" rtlCol="0">
                <a:spAutoFit/>
              </a:bodyPr>
              <a:lstStyle/>
              <a:p>
                <a14:m>
                  <m:oMath xmlns:m="http://schemas.openxmlformats.org/officeDocument/2006/math">
                    <m:r>
                      <a:rPr lang="vi-VN" i="1">
                        <a:solidFill>
                          <a:srgbClr val="008000"/>
                        </a:solidFill>
                        <a:latin typeface="Cambria Math" panose="02040503050406030204" pitchFamily="18" charset="0"/>
                        <a:ea typeface="Cambria Math" panose="02040503050406030204" pitchFamily="18" charset="0"/>
                      </a:rPr>
                      <m:t>𝛽</m:t>
                    </m:r>
                    <m:r>
                      <a:rPr lang="vi-VN" b="1" i="0">
                        <a:solidFill>
                          <a:srgbClr val="008000"/>
                        </a:solidFill>
                        <a:latin typeface="Cambria Math" panose="02040503050406030204" pitchFamily="18" charset="0"/>
                        <a:ea typeface="Cambria Math" panose="02040503050406030204" pitchFamily="18" charset="0"/>
                      </a:rPr>
                      <m:t>=</m:t>
                    </m:r>
                    <m:r>
                      <a:rPr lang="vi-VN" b="1" i="0">
                        <a:solidFill>
                          <a:srgbClr val="008000"/>
                        </a:solidFill>
                        <a:latin typeface="Cambria Math" panose="02040503050406030204" pitchFamily="18" charset="0"/>
                        <a:ea typeface="Cambria Math" panose="02040503050406030204" pitchFamily="18" charset="0"/>
                      </a:rPr>
                      <m:t>𝟎</m:t>
                    </m:r>
                    <m:r>
                      <a:rPr lang="vi-VN" b="1" i="0">
                        <a:solidFill>
                          <a:srgbClr val="008000"/>
                        </a:solidFill>
                        <a:latin typeface="Cambria Math" panose="02040503050406030204" pitchFamily="18" charset="0"/>
                        <a:ea typeface="Cambria Math" panose="02040503050406030204" pitchFamily="18" charset="0"/>
                      </a:rPr>
                      <m:t>.</m:t>
                    </m:r>
                    <m:r>
                      <a:rPr lang="vi-VN" b="1" i="0">
                        <a:solidFill>
                          <a:srgbClr val="008000"/>
                        </a:solidFill>
                        <a:latin typeface="Cambria Math" panose="02040503050406030204" pitchFamily="18" charset="0"/>
                        <a:ea typeface="Cambria Math" panose="02040503050406030204" pitchFamily="18" charset="0"/>
                      </a:rPr>
                      <m:t>𝟗</m:t>
                    </m:r>
                    <m:r>
                      <a:rPr lang="vi-VN" b="1" i="1">
                        <a:solidFill>
                          <a:srgbClr val="008000"/>
                        </a:solidFill>
                        <a:latin typeface="Cambria Math" panose="02040503050406030204" pitchFamily="18" charset="0"/>
                        <a:ea typeface="Cambria Math" panose="02040503050406030204" pitchFamily="18" charset="0"/>
                      </a:rPr>
                      <m:t>: </m:t>
                    </m:r>
                  </m:oMath>
                </a14:m>
                <a:r>
                  <a:rPr lang="en-US"/>
                  <a:t>Giá trị nhiệt độ trong 10 ngày</a:t>
                </a:r>
              </a:p>
              <a:p>
                <a14:m>
                  <m:oMath xmlns:m="http://schemas.openxmlformats.org/officeDocument/2006/math">
                    <m:r>
                      <a:rPr lang="vi-VN" i="1">
                        <a:solidFill>
                          <a:srgbClr val="008000"/>
                        </a:solidFill>
                        <a:latin typeface="Cambria Math" panose="02040503050406030204" pitchFamily="18" charset="0"/>
                        <a:ea typeface="Cambria Math" panose="02040503050406030204" pitchFamily="18" charset="0"/>
                      </a:rPr>
                      <m:t>𝛽</m:t>
                    </m:r>
                    <m:r>
                      <a:rPr lang="vi-VN" b="1">
                        <a:solidFill>
                          <a:srgbClr val="008000"/>
                        </a:solidFill>
                        <a:latin typeface="Cambria Math" panose="02040503050406030204" pitchFamily="18" charset="0"/>
                        <a:ea typeface="Cambria Math" panose="02040503050406030204" pitchFamily="18" charset="0"/>
                      </a:rPr>
                      <m:t>=</m:t>
                    </m:r>
                    <m:r>
                      <a:rPr lang="vi-VN" b="1">
                        <a:solidFill>
                          <a:srgbClr val="008000"/>
                        </a:solidFill>
                        <a:latin typeface="Cambria Math" panose="02040503050406030204" pitchFamily="18" charset="0"/>
                        <a:ea typeface="Cambria Math" panose="02040503050406030204" pitchFamily="18" charset="0"/>
                      </a:rPr>
                      <m:t>𝟎</m:t>
                    </m:r>
                    <m:r>
                      <a:rPr lang="vi-VN" b="1">
                        <a:solidFill>
                          <a:srgbClr val="008000"/>
                        </a:solidFill>
                        <a:latin typeface="Cambria Math" panose="02040503050406030204" pitchFamily="18" charset="0"/>
                        <a:ea typeface="Cambria Math" panose="02040503050406030204" pitchFamily="18" charset="0"/>
                      </a:rPr>
                      <m:t>.</m:t>
                    </m:r>
                    <m:r>
                      <a:rPr lang="vi-VN" b="1">
                        <a:solidFill>
                          <a:srgbClr val="008000"/>
                        </a:solidFill>
                        <a:latin typeface="Cambria Math" panose="02040503050406030204" pitchFamily="18" charset="0"/>
                        <a:ea typeface="Cambria Math" panose="02040503050406030204" pitchFamily="18" charset="0"/>
                      </a:rPr>
                      <m:t>𝟗𝟖</m:t>
                    </m:r>
                    <m:r>
                      <a:rPr lang="vi-VN" b="1" i="1">
                        <a:solidFill>
                          <a:srgbClr val="008000"/>
                        </a:solidFill>
                        <a:latin typeface="Cambria Math" panose="02040503050406030204" pitchFamily="18" charset="0"/>
                        <a:ea typeface="Cambria Math" panose="02040503050406030204" pitchFamily="18" charset="0"/>
                      </a:rPr>
                      <m:t>: </m:t>
                    </m:r>
                  </m:oMath>
                </a14:m>
                <a:r>
                  <a:rPr lang="en-US"/>
                  <a:t>Giá trị nhiệt độ trong 50 ngày</a:t>
                </a:r>
              </a:p>
              <a:p>
                <a14:m>
                  <m:oMath xmlns:m="http://schemas.openxmlformats.org/officeDocument/2006/math">
                    <m:r>
                      <a:rPr lang="vi-VN" i="1">
                        <a:solidFill>
                          <a:srgbClr val="008000"/>
                        </a:solidFill>
                        <a:latin typeface="Cambria Math" panose="02040503050406030204" pitchFamily="18" charset="0"/>
                        <a:ea typeface="Cambria Math" panose="02040503050406030204" pitchFamily="18" charset="0"/>
                      </a:rPr>
                      <m:t>𝛽</m:t>
                    </m:r>
                    <m:r>
                      <a:rPr lang="vi-VN" b="1">
                        <a:solidFill>
                          <a:srgbClr val="008000"/>
                        </a:solidFill>
                        <a:latin typeface="Cambria Math" panose="02040503050406030204" pitchFamily="18" charset="0"/>
                        <a:ea typeface="Cambria Math" panose="02040503050406030204" pitchFamily="18" charset="0"/>
                      </a:rPr>
                      <m:t>=</m:t>
                    </m:r>
                    <m:r>
                      <a:rPr lang="vi-VN" b="1">
                        <a:solidFill>
                          <a:srgbClr val="008000"/>
                        </a:solidFill>
                        <a:latin typeface="Cambria Math" panose="02040503050406030204" pitchFamily="18" charset="0"/>
                        <a:ea typeface="Cambria Math" panose="02040503050406030204" pitchFamily="18" charset="0"/>
                      </a:rPr>
                      <m:t>𝟎</m:t>
                    </m:r>
                    <m:r>
                      <a:rPr lang="vi-VN" b="1">
                        <a:solidFill>
                          <a:srgbClr val="008000"/>
                        </a:solidFill>
                        <a:latin typeface="Cambria Math" panose="02040503050406030204" pitchFamily="18" charset="0"/>
                        <a:ea typeface="Cambria Math" panose="02040503050406030204" pitchFamily="18" charset="0"/>
                      </a:rPr>
                      <m:t>.</m:t>
                    </m:r>
                    <m:r>
                      <a:rPr lang="vi-VN" b="1" i="0">
                        <a:solidFill>
                          <a:srgbClr val="008000"/>
                        </a:solidFill>
                        <a:latin typeface="Cambria Math" panose="02040503050406030204" pitchFamily="18" charset="0"/>
                        <a:ea typeface="Cambria Math" panose="02040503050406030204" pitchFamily="18" charset="0"/>
                      </a:rPr>
                      <m:t>𝟓</m:t>
                    </m:r>
                  </m:oMath>
                </a14:m>
                <a:r>
                  <a:rPr lang="en-US"/>
                  <a:t>: Giá trị nhiệt độ trong 2 ngày.</a:t>
                </a:r>
              </a:p>
            </p:txBody>
          </p:sp>
        </mc:Choice>
        <mc:Fallback xmlns="">
          <p:sp>
            <p:nvSpPr>
              <p:cNvPr id="14" name="TextBox 13">
                <a:extLst>
                  <a:ext uri="{FF2B5EF4-FFF2-40B4-BE49-F238E27FC236}">
                    <a16:creationId xmlns:a16="http://schemas.microsoft.com/office/drawing/2014/main" id="{E5FD4995-AC66-1E4D-8CA3-F5939203B376}"/>
                  </a:ext>
                </a:extLst>
              </p:cNvPr>
              <p:cNvSpPr txBox="1">
                <a:spLocks noRot="1" noChangeAspect="1" noMove="1" noResize="1" noEditPoints="1" noAdjustHandles="1" noChangeArrowheads="1" noChangeShapeType="1" noTextEdit="1"/>
              </p:cNvSpPr>
              <p:nvPr/>
            </p:nvSpPr>
            <p:spPr>
              <a:xfrm>
                <a:off x="1295400" y="4699803"/>
                <a:ext cx="4220001" cy="923330"/>
              </a:xfrm>
              <a:prstGeom prst="rect">
                <a:avLst/>
              </a:prstGeom>
              <a:blipFill>
                <a:blip r:embed="rId5"/>
                <a:stretch>
                  <a:fillRect l="-300" t="-1351" b="-8108"/>
                </a:stretch>
              </a:blipFill>
            </p:spPr>
            <p:txBody>
              <a:bodyPr/>
              <a:lstStyle/>
              <a:p>
                <a:r>
                  <a:rPr lang="en-US">
                    <a:noFill/>
                  </a:rPr>
                  <a:t> </a:t>
                </a:r>
              </a:p>
            </p:txBody>
          </p:sp>
        </mc:Fallback>
      </mc:AlternateContent>
    </p:spTree>
    <p:extLst>
      <p:ext uri="{BB962C8B-B14F-4D97-AF65-F5344CB8AC3E}">
        <p14:creationId xmlns:p14="http://schemas.microsoft.com/office/powerpoint/2010/main" val="249471066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C809-B71A-B245-BA4C-4F5EC352095D}"/>
              </a:ext>
            </a:extLst>
          </p:cNvPr>
          <p:cNvSpPr>
            <a:spLocks noGrp="1"/>
          </p:cNvSpPr>
          <p:nvPr>
            <p:ph type="title"/>
          </p:nvPr>
        </p:nvSpPr>
        <p:spPr/>
        <p:txBody>
          <a:bodyPr/>
          <a:lstStyle/>
          <a:p>
            <a:r>
              <a:rPr lang="en-US"/>
              <a:t>Bias correction </a:t>
            </a:r>
          </a:p>
        </p:txBody>
      </p:sp>
      <p:grpSp>
        <p:nvGrpSpPr>
          <p:cNvPr id="5" name="Group 4">
            <a:extLst>
              <a:ext uri="{FF2B5EF4-FFF2-40B4-BE49-F238E27FC236}">
                <a16:creationId xmlns:a16="http://schemas.microsoft.com/office/drawing/2014/main" id="{15A6AFFE-9A2B-ED49-8BC7-3C57772E8BE2}"/>
              </a:ext>
            </a:extLst>
          </p:cNvPr>
          <p:cNvGrpSpPr/>
          <p:nvPr/>
        </p:nvGrpSpPr>
        <p:grpSpPr>
          <a:xfrm>
            <a:off x="2011410" y="1555927"/>
            <a:ext cx="4298134" cy="1873073"/>
            <a:chOff x="6023990" y="1260277"/>
            <a:chExt cx="5079480" cy="2828679"/>
          </a:xfrm>
        </p:grpSpPr>
        <p:grpSp>
          <p:nvGrpSpPr>
            <p:cNvPr id="6" name="Group 5">
              <a:extLst>
                <a:ext uri="{FF2B5EF4-FFF2-40B4-BE49-F238E27FC236}">
                  <a16:creationId xmlns:a16="http://schemas.microsoft.com/office/drawing/2014/main" id="{E1D85E40-D27B-2C47-B10E-903999B8A8C7}"/>
                </a:ext>
              </a:extLst>
            </p:cNvPr>
            <p:cNvGrpSpPr/>
            <p:nvPr/>
          </p:nvGrpSpPr>
          <p:grpSpPr>
            <a:xfrm>
              <a:off x="6023990" y="1260277"/>
              <a:ext cx="5079480" cy="2828679"/>
              <a:chOff x="6023990" y="1260277"/>
              <a:chExt cx="5079480" cy="2828679"/>
            </a:xfrm>
          </p:grpSpPr>
          <p:grpSp>
            <p:nvGrpSpPr>
              <p:cNvPr id="8" name="Group 7">
                <a:extLst>
                  <a:ext uri="{FF2B5EF4-FFF2-40B4-BE49-F238E27FC236}">
                    <a16:creationId xmlns:a16="http://schemas.microsoft.com/office/drawing/2014/main" id="{57B06A37-0D36-4E48-A7CB-414D9EBCA14A}"/>
                  </a:ext>
                </a:extLst>
              </p:cNvPr>
              <p:cNvGrpSpPr/>
              <p:nvPr/>
            </p:nvGrpSpPr>
            <p:grpSpPr>
              <a:xfrm>
                <a:off x="6163584" y="1260277"/>
                <a:ext cx="4939886" cy="2573077"/>
                <a:chOff x="6163584" y="1260277"/>
                <a:chExt cx="4939886" cy="2573077"/>
              </a:xfrm>
            </p:grpSpPr>
            <p:cxnSp>
              <p:nvCxnSpPr>
                <p:cNvPr id="11" name="Straight Arrow Connector 10">
                  <a:extLst>
                    <a:ext uri="{FF2B5EF4-FFF2-40B4-BE49-F238E27FC236}">
                      <a16:creationId xmlns:a16="http://schemas.microsoft.com/office/drawing/2014/main" id="{76B03805-6218-BF44-A16C-1A0096365632}"/>
                    </a:ext>
                  </a:extLst>
                </p:cNvPr>
                <p:cNvCxnSpPr/>
                <p:nvPr/>
              </p:nvCxnSpPr>
              <p:spPr>
                <a:xfrm>
                  <a:off x="6163584" y="3578285"/>
                  <a:ext cx="4939886"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882A6C-58A8-A044-96E8-CFCF4E540284}"/>
                    </a:ext>
                  </a:extLst>
                </p:cNvPr>
                <p:cNvCxnSpPr/>
                <p:nvPr/>
              </p:nvCxnSpPr>
              <p:spPr>
                <a:xfrm flipV="1">
                  <a:off x="6497443" y="1260277"/>
                  <a:ext cx="0" cy="257307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4D66B99-6CC2-034E-AEEC-6478A8CD7CDD}"/>
                  </a:ext>
                </a:extLst>
              </p:cNvPr>
              <p:cNvSpPr txBox="1"/>
              <p:nvPr/>
            </p:nvSpPr>
            <p:spPr>
              <a:xfrm>
                <a:off x="8229612" y="3578286"/>
                <a:ext cx="817865" cy="510670"/>
              </a:xfrm>
              <a:prstGeom prst="rect">
                <a:avLst/>
              </a:prstGeom>
              <a:noFill/>
            </p:spPr>
            <p:txBody>
              <a:bodyPr wrap="none" rtlCol="0">
                <a:spAutoFit/>
              </a:bodyPr>
              <a:lstStyle/>
              <a:p>
                <a:r>
                  <a:rPr lang="en-US" sz="2000">
                    <a:latin typeface="Century Schoolbook" charset="0"/>
                    <a:ea typeface="Century Schoolbook" charset="0"/>
                    <a:cs typeface="Century Schoolbook" charset="0"/>
                  </a:rPr>
                  <a:t>days</a:t>
                </a:r>
              </a:p>
            </p:txBody>
          </p:sp>
          <p:sp>
            <p:nvSpPr>
              <p:cNvPr id="10" name="TextBox 9">
                <a:extLst>
                  <a:ext uri="{FF2B5EF4-FFF2-40B4-BE49-F238E27FC236}">
                    <a16:creationId xmlns:a16="http://schemas.microsoft.com/office/drawing/2014/main" id="{DFBED5E7-9323-FB43-AF96-A1BEFC71266F}"/>
                  </a:ext>
                </a:extLst>
              </p:cNvPr>
              <p:cNvSpPr txBox="1"/>
              <p:nvPr/>
            </p:nvSpPr>
            <p:spPr>
              <a:xfrm rot="16200000">
                <a:off x="5181583" y="2203385"/>
                <a:ext cx="2132292" cy="447478"/>
              </a:xfrm>
              <a:prstGeom prst="rect">
                <a:avLst/>
              </a:prstGeom>
              <a:noFill/>
            </p:spPr>
            <p:txBody>
              <a:bodyPr wrap="none" rtlCol="0">
                <a:spAutoFit/>
              </a:bodyPr>
              <a:lstStyle/>
              <a:p>
                <a:r>
                  <a:rPr lang="it-IT" sz="2000">
                    <a:latin typeface="Century Schoolbook" charset="0"/>
                    <a:ea typeface="Century Schoolbook" charset="0"/>
                    <a:cs typeface="Century Schoolbook" charset="0"/>
                  </a:rPr>
                  <a:t>temperature</a:t>
                </a:r>
                <a:endParaRPr lang="en-US" sz="3200">
                  <a:latin typeface="Century Schoolbook" charset="0"/>
                  <a:ea typeface="Century Schoolbook" charset="0"/>
                  <a:cs typeface="Century Schoolbook" charset="0"/>
                </a:endParaRPr>
              </a:p>
            </p:txBody>
          </p:sp>
        </p:grpSp>
        <p:pic>
          <p:nvPicPr>
            <p:cNvPr id="7" name="Picture 6">
              <a:extLst>
                <a:ext uri="{FF2B5EF4-FFF2-40B4-BE49-F238E27FC236}">
                  <a16:creationId xmlns:a16="http://schemas.microsoft.com/office/drawing/2014/main" id="{63F002C6-143D-7E40-813C-CC752218B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392" y="1527048"/>
              <a:ext cx="4133087" cy="1957778"/>
            </a:xfrm>
            <a:prstGeom prst="rect">
              <a:avLst/>
            </a:prstGeom>
          </p:spPr>
        </p:pic>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BC474D-79C8-E642-A0CA-71DE18C8DC3E}"/>
                  </a:ext>
                </a:extLst>
              </p:cNvPr>
              <p:cNvSpPr txBox="1"/>
              <p:nvPr/>
            </p:nvSpPr>
            <p:spPr>
              <a:xfrm>
                <a:off x="7227222" y="1228188"/>
                <a:ext cx="4799918" cy="35394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800" i="1">
                              <a:solidFill>
                                <a:srgbClr val="FF0000"/>
                              </a:solidFill>
                              <a:latin typeface="Cambria Math" panose="02040503050406030204" pitchFamily="18" charset="0"/>
                            </a:rPr>
                          </m:ctrlPr>
                        </m:sSubPr>
                        <m:e>
                          <m:r>
                            <m:rPr>
                              <m:sty m:val="p"/>
                            </m:rPr>
                            <a:rPr lang="en-US" sz="2800" i="1">
                              <a:solidFill>
                                <a:srgbClr val="FF0000"/>
                              </a:solidFill>
                              <a:latin typeface="Cambria Math" panose="02040503050406030204" pitchFamily="18" charset="0"/>
                            </a:rPr>
                            <m:t>V</m:t>
                          </m:r>
                        </m:e>
                        <m:sub>
                          <m:r>
                            <m:rPr>
                              <m:sty m:val="p"/>
                            </m:rPr>
                            <a:rPr lang="en-US" sz="2800" i="1">
                              <a:solidFill>
                                <a:srgbClr val="FF0000"/>
                              </a:solidFill>
                              <a:latin typeface="Cambria Math" panose="02040503050406030204" pitchFamily="18" charset="0"/>
                            </a:rPr>
                            <m:t>t</m:t>
                          </m:r>
                        </m:sub>
                      </m:sSub>
                      <m:r>
                        <a:rPr lang="vi-VN" sz="2800" b="0" i="1">
                          <a:solidFill>
                            <a:srgbClr val="FF0000"/>
                          </a:solidFill>
                          <a:latin typeface="Cambria Math" panose="02040503050406030204" pitchFamily="18" charset="0"/>
                        </a:rPr>
                        <m:t>=</m:t>
                      </m:r>
                      <m:r>
                        <a:rPr lang="vi-VN" sz="2800" b="0" i="1">
                          <a:solidFill>
                            <a:srgbClr val="008000"/>
                          </a:solidFill>
                          <a:latin typeface="Cambria Math" panose="02040503050406030204" pitchFamily="18" charset="0"/>
                          <a:ea typeface="Cambria Math" panose="02040503050406030204" pitchFamily="18" charset="0"/>
                        </a:rPr>
                        <m:t>𝛽</m:t>
                      </m:r>
                      <m:sSub>
                        <m:sSubPr>
                          <m:ctrlPr>
                            <a:rPr lang="vi-VN" sz="2800" b="0" i="1">
                              <a:solidFill>
                                <a:srgbClr val="FF0000"/>
                              </a:solidFill>
                              <a:latin typeface="Cambria Math" panose="02040503050406030204" pitchFamily="18" charset="0"/>
                              <a:ea typeface="Cambria Math" panose="02040503050406030204" pitchFamily="18" charset="0"/>
                            </a:rPr>
                          </m:ctrlPr>
                        </m:sSubPr>
                        <m:e>
                          <m:r>
                            <m:rPr>
                              <m:sty m:val="p"/>
                            </m:rPr>
                            <a:rPr lang="vi-VN" sz="2800" i="1">
                              <a:solidFill>
                                <a:srgbClr val="FF0000"/>
                              </a:solidFill>
                              <a:latin typeface="Cambria Math" panose="02040503050406030204" pitchFamily="18" charset="0"/>
                              <a:ea typeface="Cambria Math" panose="02040503050406030204" pitchFamily="18" charset="0"/>
                            </a:rPr>
                            <m:t>V</m:t>
                          </m:r>
                        </m:e>
                        <m:sub>
                          <m:r>
                            <m:rPr>
                              <m:sty m:val="p"/>
                            </m:rPr>
                            <a:rPr lang="vi-VN" sz="2800" i="1">
                              <a:solidFill>
                                <a:srgbClr val="FF0000"/>
                              </a:solidFill>
                              <a:latin typeface="Cambria Math" panose="02040503050406030204" pitchFamily="18" charset="0"/>
                              <a:ea typeface="Cambria Math" panose="02040503050406030204" pitchFamily="18" charset="0"/>
                            </a:rPr>
                            <m:t>t</m:t>
                          </m:r>
                          <m:r>
                            <a:rPr lang="vi-VN" sz="2800" b="0" i="1">
                              <a:solidFill>
                                <a:srgbClr val="FF0000"/>
                              </a:solidFill>
                              <a:latin typeface="Cambria Math" panose="02040503050406030204" pitchFamily="18" charset="0"/>
                              <a:ea typeface="Cambria Math" panose="02040503050406030204" pitchFamily="18" charset="0"/>
                            </a:rPr>
                            <m:t>−1</m:t>
                          </m:r>
                        </m:sub>
                      </m:sSub>
                      <m:r>
                        <a:rPr lang="vi-VN" sz="2800" b="0" i="1">
                          <a:solidFill>
                            <a:srgbClr val="FF0000"/>
                          </a:solidFill>
                          <a:latin typeface="Cambria Math" panose="02040503050406030204" pitchFamily="18" charset="0"/>
                          <a:ea typeface="Cambria Math" panose="02040503050406030204" pitchFamily="18" charset="0"/>
                        </a:rPr>
                        <m:t>+</m:t>
                      </m:r>
                      <m:r>
                        <a:rPr lang="vi-VN" sz="2800" b="0" i="1">
                          <a:solidFill>
                            <a:srgbClr val="008000"/>
                          </a:solidFill>
                          <a:latin typeface="Cambria Math" panose="02040503050406030204" pitchFamily="18" charset="0"/>
                          <a:ea typeface="Cambria Math" panose="02040503050406030204" pitchFamily="18" charset="0"/>
                        </a:rPr>
                        <m:t>(1−</m:t>
                      </m:r>
                      <m:r>
                        <a:rPr lang="vi-VN" sz="2800" b="0" i="1">
                          <a:solidFill>
                            <a:srgbClr val="008000"/>
                          </a:solidFill>
                          <a:latin typeface="Cambria Math" panose="02040503050406030204" pitchFamily="18" charset="0"/>
                          <a:ea typeface="Cambria Math" panose="02040503050406030204" pitchFamily="18" charset="0"/>
                        </a:rPr>
                        <m:t>𝛽</m:t>
                      </m:r>
                      <m:r>
                        <a:rPr lang="vi-VN" sz="2800" b="0" i="1">
                          <a:solidFill>
                            <a:srgbClr val="008000"/>
                          </a:solidFill>
                          <a:latin typeface="Cambria Math" panose="02040503050406030204" pitchFamily="18" charset="0"/>
                          <a:ea typeface="Cambria Math" panose="02040503050406030204" pitchFamily="18" charset="0"/>
                        </a:rPr>
                        <m:t>)</m:t>
                      </m:r>
                      <m:sSub>
                        <m:sSubPr>
                          <m:ctrlPr>
                            <a:rPr lang="vi-VN" sz="2800" b="0" i="1">
                              <a:solidFill>
                                <a:srgbClr val="FF0000"/>
                              </a:solidFill>
                              <a:latin typeface="Cambria Math" panose="02040503050406030204" pitchFamily="18" charset="0"/>
                              <a:ea typeface="Cambria Math" panose="02040503050406030204" pitchFamily="18" charset="0"/>
                            </a:rPr>
                          </m:ctrlPr>
                        </m:sSubPr>
                        <m:e>
                          <m:r>
                            <a:rPr lang="vi-VN" sz="2800" b="0" i="1">
                              <a:solidFill>
                                <a:srgbClr val="FF0000"/>
                              </a:solidFill>
                              <a:latin typeface="Cambria Math" panose="02040503050406030204" pitchFamily="18" charset="0"/>
                              <a:ea typeface="Cambria Math" panose="02040503050406030204" pitchFamily="18" charset="0"/>
                            </a:rPr>
                            <m:t>𝜃</m:t>
                          </m:r>
                        </m:e>
                        <m:sub>
                          <m:r>
                            <m:rPr>
                              <m:sty m:val="p"/>
                            </m:rPr>
                            <a:rPr lang="vi-VN" sz="2800" i="1">
                              <a:solidFill>
                                <a:srgbClr val="FF0000"/>
                              </a:solidFill>
                              <a:latin typeface="Cambria Math" panose="02040503050406030204" pitchFamily="18" charset="0"/>
                              <a:ea typeface="Cambria Math" panose="02040503050406030204" pitchFamily="18" charset="0"/>
                            </a:rPr>
                            <m:t>t</m:t>
                          </m:r>
                        </m:sub>
                      </m:sSub>
                    </m:oMath>
                  </m:oMathPara>
                </a14:m>
                <a:endParaRPr lang="en-US" sz="2800">
                  <a:solidFill>
                    <a:srgbClr val="0066FF"/>
                  </a:solidFill>
                </a:endParaRPr>
              </a:p>
              <a:p>
                <a:r>
                  <a:rPr lang="en-US" sz="2800">
                    <a:solidFill>
                      <a:srgbClr val="0066FF"/>
                    </a:solidFill>
                  </a:rPr>
                  <a:t>Giả sử: </a:t>
                </a:r>
                <a14:m>
                  <m:oMath xmlns:m="http://schemas.openxmlformats.org/officeDocument/2006/math">
                    <m:r>
                      <a:rPr lang="vi-VN" sz="2800" i="1">
                        <a:solidFill>
                          <a:srgbClr val="008000"/>
                        </a:solidFill>
                        <a:latin typeface="Cambria Math" panose="02040503050406030204" pitchFamily="18" charset="0"/>
                        <a:ea typeface="Cambria Math" panose="02040503050406030204" pitchFamily="18" charset="0"/>
                      </a:rPr>
                      <m:t>𝛽</m:t>
                    </m:r>
                    <m:r>
                      <a:rPr lang="vi-VN" sz="2800" b="0" i="1">
                        <a:solidFill>
                          <a:srgbClr val="008000"/>
                        </a:solidFill>
                        <a:latin typeface="Cambria Math" panose="02040503050406030204" pitchFamily="18" charset="0"/>
                        <a:ea typeface="Cambria Math" panose="02040503050406030204" pitchFamily="18" charset="0"/>
                      </a:rPr>
                      <m:t>=0.98</m:t>
                    </m:r>
                  </m:oMath>
                </a14:m>
                <a:endParaRPr lang="en-US" sz="2800">
                  <a:solidFill>
                    <a:srgbClr val="0066FF"/>
                  </a:solidFill>
                </a:endParaRPr>
              </a:p>
              <a:p>
                <a:endParaRPr lang="en-US" sz="2800">
                  <a:solidFill>
                    <a:srgbClr val="0066FF"/>
                  </a:solidFill>
                </a:endParaRPr>
              </a:p>
              <a:p>
                <a:r>
                  <a:rPr lang="en-US" sz="2800" i="1">
                    <a:solidFill>
                      <a:srgbClr val="0066FF"/>
                    </a:solidFill>
                  </a:rPr>
                  <a:t>V</a:t>
                </a:r>
                <a:r>
                  <a:rPr lang="en-US" sz="2800" i="1" baseline="-25000">
                    <a:solidFill>
                      <a:srgbClr val="0066FF"/>
                    </a:solidFill>
                  </a:rPr>
                  <a:t>0</a:t>
                </a:r>
                <a:r>
                  <a:rPr lang="en-US" sz="2800" i="1">
                    <a:solidFill>
                      <a:srgbClr val="0066FF"/>
                    </a:solidFill>
                  </a:rPr>
                  <a:t> = 0</a:t>
                </a:r>
              </a:p>
              <a:p>
                <a:r>
                  <a:rPr lang="en-US" sz="2800" i="1">
                    <a:solidFill>
                      <a:srgbClr val="0066FF"/>
                    </a:solidFill>
                  </a:rPr>
                  <a:t>V</a:t>
                </a:r>
                <a:r>
                  <a:rPr lang="en-US" sz="2800" i="1" baseline="-25000">
                    <a:solidFill>
                      <a:srgbClr val="0066FF"/>
                    </a:solidFill>
                  </a:rPr>
                  <a:t>1</a:t>
                </a:r>
                <a:r>
                  <a:rPr lang="en-US" sz="2800" i="1">
                    <a:solidFill>
                      <a:srgbClr val="0066FF"/>
                    </a:solidFill>
                  </a:rPr>
                  <a:t> = 0.98*V</a:t>
                </a:r>
                <a:r>
                  <a:rPr lang="en-US" sz="2800" i="1" baseline="-25000">
                    <a:solidFill>
                      <a:srgbClr val="0066FF"/>
                    </a:solidFill>
                  </a:rPr>
                  <a:t>0</a:t>
                </a:r>
                <a:r>
                  <a:rPr lang="en-US" sz="2800" i="1">
                    <a:solidFill>
                      <a:srgbClr val="0066FF"/>
                    </a:solidFill>
                  </a:rPr>
                  <a:t> + 0.02*</a:t>
                </a:r>
                <a:r>
                  <a:rPr lang="vi-VN" sz="2800" i="1">
                    <a:solidFill>
                      <a:srgbClr val="FF0000"/>
                    </a:solidFill>
                    <a:ea typeface="Cambria Math" panose="02040503050406030204" pitchFamily="18" charset="0"/>
                  </a:rPr>
                  <a:t> </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b="0" i="1">
                            <a:solidFill>
                              <a:srgbClr val="FF0000"/>
                            </a:solidFill>
                            <a:latin typeface="Cambria Math" panose="02040503050406030204" pitchFamily="18" charset="0"/>
                            <a:ea typeface="Cambria Math" panose="02040503050406030204" pitchFamily="18" charset="0"/>
                          </a:rPr>
                          <m:t>1</m:t>
                        </m:r>
                      </m:sub>
                    </m:sSub>
                  </m:oMath>
                </a14:m>
                <a:endParaRPr lang="en-US" sz="2800" i="1">
                  <a:solidFill>
                    <a:srgbClr val="0066FF"/>
                  </a:solidFill>
                </a:endParaRPr>
              </a:p>
              <a:p>
                <a:r>
                  <a:rPr lang="en-US" sz="2800" i="1">
                    <a:solidFill>
                      <a:srgbClr val="0066FF"/>
                    </a:solidFill>
                  </a:rPr>
                  <a:t>V</a:t>
                </a:r>
                <a:r>
                  <a:rPr lang="en-US" sz="2800" i="1" baseline="-25000">
                    <a:solidFill>
                      <a:srgbClr val="0066FF"/>
                    </a:solidFill>
                  </a:rPr>
                  <a:t>2</a:t>
                </a:r>
                <a:r>
                  <a:rPr lang="en-US" sz="2800" i="1">
                    <a:solidFill>
                      <a:srgbClr val="0066FF"/>
                    </a:solidFill>
                  </a:rPr>
                  <a:t> = 0.98*V</a:t>
                </a:r>
                <a:r>
                  <a:rPr lang="en-US" sz="2800" i="1" baseline="-25000">
                    <a:solidFill>
                      <a:srgbClr val="0066FF"/>
                    </a:solidFill>
                  </a:rPr>
                  <a:t>1</a:t>
                </a:r>
                <a:r>
                  <a:rPr lang="en-US" sz="2800" i="1">
                    <a:solidFill>
                      <a:srgbClr val="0066FF"/>
                    </a:solidFill>
                  </a:rPr>
                  <a:t> + 0.02*</a:t>
                </a:r>
                <a:r>
                  <a:rPr lang="vi-VN" sz="2800" i="1">
                    <a:solidFill>
                      <a:srgbClr val="FF0000"/>
                    </a:solidFill>
                    <a:ea typeface="Cambria Math" panose="02040503050406030204" pitchFamily="18" charset="0"/>
                  </a:rPr>
                  <a:t> </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b="0" i="1">
                            <a:solidFill>
                              <a:srgbClr val="FF0000"/>
                            </a:solidFill>
                            <a:latin typeface="Cambria Math" panose="02040503050406030204" pitchFamily="18" charset="0"/>
                            <a:ea typeface="Cambria Math" panose="02040503050406030204" pitchFamily="18" charset="0"/>
                          </a:rPr>
                          <m:t>2</m:t>
                        </m:r>
                      </m:sub>
                    </m:sSub>
                  </m:oMath>
                </a14:m>
                <a:endParaRPr lang="en-US" sz="2800" i="1">
                  <a:solidFill>
                    <a:srgbClr val="0066FF"/>
                  </a:solidFill>
                </a:endParaRPr>
              </a:p>
              <a:p>
                <a:r>
                  <a:rPr lang="en-US" sz="2800" i="1">
                    <a:solidFill>
                      <a:srgbClr val="0066FF"/>
                    </a:solidFill>
                  </a:rPr>
                  <a:t>     = 0.98*0.02*</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i="1">
                            <a:solidFill>
                              <a:srgbClr val="FF0000"/>
                            </a:solidFill>
                            <a:latin typeface="Cambria Math" panose="02040503050406030204" pitchFamily="18" charset="0"/>
                            <a:ea typeface="Cambria Math" panose="02040503050406030204" pitchFamily="18" charset="0"/>
                          </a:rPr>
                          <m:t>1</m:t>
                        </m:r>
                      </m:sub>
                    </m:sSub>
                  </m:oMath>
                </a14:m>
                <a:r>
                  <a:rPr lang="en-US" sz="2800" i="1">
                    <a:solidFill>
                      <a:srgbClr val="0066FF"/>
                    </a:solidFill>
                  </a:rPr>
                  <a:t> + 0.02*</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i="1">
                            <a:solidFill>
                              <a:srgbClr val="FF0000"/>
                            </a:solidFill>
                            <a:latin typeface="Cambria Math" panose="02040503050406030204" pitchFamily="18" charset="0"/>
                            <a:ea typeface="Cambria Math" panose="02040503050406030204" pitchFamily="18" charset="0"/>
                          </a:rPr>
                          <m:t>2</m:t>
                        </m:r>
                      </m:sub>
                    </m:sSub>
                  </m:oMath>
                </a14:m>
                <a:endParaRPr lang="en-US" sz="2800" i="1">
                  <a:solidFill>
                    <a:srgbClr val="0066FF"/>
                  </a:solidFill>
                </a:endParaRPr>
              </a:p>
              <a:p>
                <a:r>
                  <a:rPr lang="en-US" sz="2800" i="1">
                    <a:solidFill>
                      <a:srgbClr val="0066FF"/>
                    </a:solidFill>
                  </a:rPr>
                  <a:t>     = 0.0196*</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i="1">
                            <a:solidFill>
                              <a:srgbClr val="FF0000"/>
                            </a:solidFill>
                            <a:latin typeface="Cambria Math" panose="02040503050406030204" pitchFamily="18" charset="0"/>
                            <a:ea typeface="Cambria Math" panose="02040503050406030204" pitchFamily="18" charset="0"/>
                          </a:rPr>
                          <m:t>1</m:t>
                        </m:r>
                      </m:sub>
                    </m:sSub>
                  </m:oMath>
                </a14:m>
                <a:r>
                  <a:rPr lang="en-US" sz="2800" i="1">
                    <a:solidFill>
                      <a:srgbClr val="0066FF"/>
                    </a:solidFill>
                  </a:rPr>
                  <a:t> + 0.02*</a:t>
                </a:r>
                <a14:m>
                  <m:oMath xmlns:m="http://schemas.openxmlformats.org/officeDocument/2006/math">
                    <m:sSub>
                      <m:sSubPr>
                        <m:ctrlPr>
                          <a:rPr lang="vi-VN" sz="2800" i="1">
                            <a:solidFill>
                              <a:srgbClr val="FF0000"/>
                            </a:solidFill>
                            <a:latin typeface="Cambria Math" panose="02040503050406030204" pitchFamily="18" charset="0"/>
                            <a:ea typeface="Cambria Math" panose="02040503050406030204" pitchFamily="18" charset="0"/>
                          </a:rPr>
                        </m:ctrlPr>
                      </m:sSubPr>
                      <m:e>
                        <m:r>
                          <a:rPr lang="vi-VN" sz="2800" i="1">
                            <a:solidFill>
                              <a:srgbClr val="FF0000"/>
                            </a:solidFill>
                            <a:latin typeface="Cambria Math" panose="02040503050406030204" pitchFamily="18" charset="0"/>
                            <a:ea typeface="Cambria Math" panose="02040503050406030204" pitchFamily="18" charset="0"/>
                          </a:rPr>
                          <m:t>𝜃</m:t>
                        </m:r>
                      </m:e>
                      <m:sub>
                        <m:r>
                          <a:rPr lang="vi-VN" sz="2800" i="1">
                            <a:solidFill>
                              <a:srgbClr val="FF0000"/>
                            </a:solidFill>
                            <a:latin typeface="Cambria Math" panose="02040503050406030204" pitchFamily="18" charset="0"/>
                            <a:ea typeface="Cambria Math" panose="02040503050406030204" pitchFamily="18" charset="0"/>
                          </a:rPr>
                          <m:t>2</m:t>
                        </m:r>
                      </m:sub>
                    </m:sSub>
                  </m:oMath>
                </a14:m>
                <a:endParaRPr lang="en-US" sz="2800" i="1">
                  <a:solidFill>
                    <a:srgbClr val="0066FF"/>
                  </a:solidFill>
                </a:endParaRPr>
              </a:p>
            </p:txBody>
          </p:sp>
        </mc:Choice>
        <mc:Fallback xmlns="">
          <p:sp>
            <p:nvSpPr>
              <p:cNvPr id="13" name="TextBox 12">
                <a:extLst>
                  <a:ext uri="{FF2B5EF4-FFF2-40B4-BE49-F238E27FC236}">
                    <a16:creationId xmlns:a16="http://schemas.microsoft.com/office/drawing/2014/main" id="{F0BC474D-79C8-E642-A0CA-71DE18C8DC3E}"/>
                  </a:ext>
                </a:extLst>
              </p:cNvPr>
              <p:cNvSpPr txBox="1">
                <a:spLocks noRot="1" noChangeAspect="1" noMove="1" noResize="1" noEditPoints="1" noAdjustHandles="1" noChangeArrowheads="1" noChangeShapeType="1" noTextEdit="1"/>
              </p:cNvSpPr>
              <p:nvPr/>
            </p:nvSpPr>
            <p:spPr>
              <a:xfrm>
                <a:off x="7227222" y="1228188"/>
                <a:ext cx="4799918" cy="3539430"/>
              </a:xfrm>
              <a:prstGeom prst="rect">
                <a:avLst/>
              </a:prstGeom>
              <a:blipFill>
                <a:blip r:embed="rId3"/>
                <a:stretch>
                  <a:fillRect l="-2375" b="-35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BAA7DC10-1BAC-A84E-AC90-0F93AD74C57B}"/>
              </a:ext>
            </a:extLst>
          </p:cNvPr>
          <p:cNvGrpSpPr/>
          <p:nvPr/>
        </p:nvGrpSpPr>
        <p:grpSpPr>
          <a:xfrm>
            <a:off x="294968" y="910820"/>
            <a:ext cx="1646926" cy="3409689"/>
            <a:chOff x="667121" y="1342382"/>
            <a:chExt cx="1646926" cy="340968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E08FFF-D10E-B445-8E05-55B9549CCDFA}"/>
                    </a:ext>
                  </a:extLst>
                </p:cNvPr>
                <p:cNvSpPr txBox="1"/>
                <p:nvPr/>
              </p:nvSpPr>
              <p:spPr>
                <a:xfrm>
                  <a:off x="667121" y="1342382"/>
                  <a:ext cx="14032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m:t>
                            </m:r>
                          </m:sub>
                        </m:sSub>
                        <m:r>
                          <a:rPr lang="en-US" sz="2400" b="0" i="1" smtClean="0">
                            <a:solidFill>
                              <a:srgbClr val="0066FF"/>
                            </a:solidFill>
                            <a:latin typeface="Cambria Math" charset="0"/>
                          </a:rPr>
                          <m:t>=40</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6" name="TextBox 15">
                  <a:extLst>
                    <a:ext uri="{FF2B5EF4-FFF2-40B4-BE49-F238E27FC236}">
                      <a16:creationId xmlns:a16="http://schemas.microsoft.com/office/drawing/2014/main" id="{8DE08FFF-D10E-B445-8E05-55B9549CCDFA}"/>
                    </a:ext>
                  </a:extLst>
                </p:cNvPr>
                <p:cNvSpPr txBox="1">
                  <a:spLocks noRot="1" noChangeAspect="1" noMove="1" noResize="1" noEditPoints="1" noAdjustHandles="1" noChangeArrowheads="1" noChangeShapeType="1" noTextEdit="1"/>
                </p:cNvSpPr>
                <p:nvPr/>
              </p:nvSpPr>
              <p:spPr>
                <a:xfrm>
                  <a:off x="667121" y="1342382"/>
                  <a:ext cx="1403269" cy="369332"/>
                </a:xfrm>
                <a:prstGeom prst="rect">
                  <a:avLst/>
                </a:prstGeom>
                <a:blipFill>
                  <a:blip r:embed="rId4"/>
                  <a:stretch>
                    <a:fillRect l="-3571" r="-3571"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733CCD-DB3D-6247-A574-0E90844BE3E8}"/>
                    </a:ext>
                  </a:extLst>
                </p:cNvPr>
                <p:cNvSpPr txBox="1"/>
                <p:nvPr/>
              </p:nvSpPr>
              <p:spPr>
                <a:xfrm>
                  <a:off x="667121" y="1788718"/>
                  <a:ext cx="1410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2</m:t>
                            </m:r>
                          </m:sub>
                        </m:sSub>
                        <m:r>
                          <a:rPr lang="en-US" sz="2400" b="0" i="1" smtClean="0">
                            <a:solidFill>
                              <a:srgbClr val="0066FF"/>
                            </a:solidFill>
                            <a:latin typeface="Cambria Math" charset="0"/>
                          </a:rPr>
                          <m:t>=49</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7" name="TextBox 16">
                  <a:extLst>
                    <a:ext uri="{FF2B5EF4-FFF2-40B4-BE49-F238E27FC236}">
                      <a16:creationId xmlns:a16="http://schemas.microsoft.com/office/drawing/2014/main" id="{DA733CCD-DB3D-6247-A574-0E90844BE3E8}"/>
                    </a:ext>
                  </a:extLst>
                </p:cNvPr>
                <p:cNvSpPr txBox="1">
                  <a:spLocks noRot="1" noChangeAspect="1" noMove="1" noResize="1" noEditPoints="1" noAdjustHandles="1" noChangeArrowheads="1" noChangeShapeType="1" noTextEdit="1"/>
                </p:cNvSpPr>
                <p:nvPr/>
              </p:nvSpPr>
              <p:spPr>
                <a:xfrm>
                  <a:off x="667121" y="1788718"/>
                  <a:ext cx="1410386" cy="369332"/>
                </a:xfrm>
                <a:prstGeom prst="rect">
                  <a:avLst/>
                </a:prstGeom>
                <a:blipFill>
                  <a:blip r:embed="rId5"/>
                  <a:stretch>
                    <a:fillRect l="-3571"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53B796-E6A6-FA48-99FD-07C73D3DDC12}"/>
                    </a:ext>
                  </a:extLst>
                </p:cNvPr>
                <p:cNvSpPr txBox="1"/>
                <p:nvPr/>
              </p:nvSpPr>
              <p:spPr>
                <a:xfrm>
                  <a:off x="667121" y="2235053"/>
                  <a:ext cx="14103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3</m:t>
                            </m:r>
                          </m:sub>
                        </m:sSub>
                        <m:r>
                          <a:rPr lang="en-US" sz="2400" b="0" i="1" smtClean="0">
                            <a:solidFill>
                              <a:srgbClr val="0066FF"/>
                            </a:solidFill>
                            <a:latin typeface="Cambria Math" charset="0"/>
                          </a:rPr>
                          <m:t>=45</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18" name="TextBox 17">
                  <a:extLst>
                    <a:ext uri="{FF2B5EF4-FFF2-40B4-BE49-F238E27FC236}">
                      <a16:creationId xmlns:a16="http://schemas.microsoft.com/office/drawing/2014/main" id="{F853B796-E6A6-FA48-99FD-07C73D3DDC12}"/>
                    </a:ext>
                  </a:extLst>
                </p:cNvPr>
                <p:cNvSpPr txBox="1">
                  <a:spLocks noRot="1" noChangeAspect="1" noMove="1" noResize="1" noEditPoints="1" noAdjustHandles="1" noChangeArrowheads="1" noChangeShapeType="1" noTextEdit="1"/>
                </p:cNvSpPr>
                <p:nvPr/>
              </p:nvSpPr>
              <p:spPr>
                <a:xfrm>
                  <a:off x="667121" y="2235053"/>
                  <a:ext cx="1410386" cy="369332"/>
                </a:xfrm>
                <a:prstGeom prst="rect">
                  <a:avLst/>
                </a:prstGeom>
                <a:blipFill>
                  <a:blip r:embed="rId6"/>
                  <a:stretch>
                    <a:fillRect l="-3571" r="-3571" b="-13333"/>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B58F5176-4CC9-E849-BA3E-965158027FD0}"/>
                </a:ext>
              </a:extLst>
            </p:cNvPr>
            <p:cNvGrpSpPr/>
            <p:nvPr/>
          </p:nvGrpSpPr>
          <p:grpSpPr>
            <a:xfrm>
              <a:off x="1077084" y="2444619"/>
              <a:ext cx="269626" cy="803519"/>
              <a:chOff x="1097395" y="2420506"/>
              <a:chExt cx="269626" cy="6408049"/>
            </a:xfrm>
          </p:grpSpPr>
          <p:sp>
            <p:nvSpPr>
              <p:cNvPr id="27" name="TextBox 26">
                <a:extLst>
                  <a:ext uri="{FF2B5EF4-FFF2-40B4-BE49-F238E27FC236}">
                    <a16:creationId xmlns:a16="http://schemas.microsoft.com/office/drawing/2014/main" id="{7B7F77A1-A349-7748-A676-F6F854615EEF}"/>
                  </a:ext>
                </a:extLst>
              </p:cNvPr>
              <p:cNvSpPr txBox="1"/>
              <p:nvPr/>
            </p:nvSpPr>
            <p:spPr>
              <a:xfrm>
                <a:off x="1097395" y="2420506"/>
                <a:ext cx="269626" cy="3681770"/>
              </a:xfrm>
              <a:prstGeom prst="rect">
                <a:avLst/>
              </a:prstGeom>
              <a:noFill/>
            </p:spPr>
            <p:txBody>
              <a:bodyPr wrap="none" rtlCol="0">
                <a:spAutoFit/>
              </a:bodyPr>
              <a:lstStyle/>
              <a:p>
                <a:r>
                  <a:rPr lang="en-US" sz="2400">
                    <a:solidFill>
                      <a:srgbClr val="0066FF"/>
                    </a:solidFill>
                  </a:rPr>
                  <a:t>.</a:t>
                </a:r>
              </a:p>
            </p:txBody>
          </p:sp>
          <p:grpSp>
            <p:nvGrpSpPr>
              <p:cNvPr id="28" name="Group 27">
                <a:extLst>
                  <a:ext uri="{FF2B5EF4-FFF2-40B4-BE49-F238E27FC236}">
                    <a16:creationId xmlns:a16="http://schemas.microsoft.com/office/drawing/2014/main" id="{DD3E9D5C-BDDD-3D4E-A686-B9E8D8281B64}"/>
                  </a:ext>
                </a:extLst>
              </p:cNvPr>
              <p:cNvGrpSpPr/>
              <p:nvPr/>
            </p:nvGrpSpPr>
            <p:grpSpPr>
              <a:xfrm>
                <a:off x="1097395" y="3899356"/>
                <a:ext cx="269626" cy="4929199"/>
                <a:chOff x="1544320" y="4075728"/>
                <a:chExt cx="269626" cy="3236654"/>
              </a:xfrm>
            </p:grpSpPr>
            <p:sp>
              <p:nvSpPr>
                <p:cNvPr id="29" name="TextBox 28">
                  <a:extLst>
                    <a:ext uri="{FF2B5EF4-FFF2-40B4-BE49-F238E27FC236}">
                      <a16:creationId xmlns:a16="http://schemas.microsoft.com/office/drawing/2014/main" id="{E5D9635A-ED01-A442-B060-CBD07B5129BC}"/>
                    </a:ext>
                  </a:extLst>
                </p:cNvPr>
                <p:cNvSpPr txBox="1"/>
                <p:nvPr/>
              </p:nvSpPr>
              <p:spPr>
                <a:xfrm>
                  <a:off x="1544320" y="4075728"/>
                  <a:ext cx="269626" cy="2417555"/>
                </a:xfrm>
                <a:prstGeom prst="rect">
                  <a:avLst/>
                </a:prstGeom>
                <a:noFill/>
              </p:spPr>
              <p:txBody>
                <a:bodyPr wrap="none" rtlCol="0">
                  <a:spAutoFit/>
                </a:bodyPr>
                <a:lstStyle/>
                <a:p>
                  <a:r>
                    <a:rPr lang="en-US" sz="2400">
                      <a:solidFill>
                        <a:srgbClr val="0066FF"/>
                      </a:solidFill>
                    </a:rPr>
                    <a:t>.</a:t>
                  </a:r>
                </a:p>
              </p:txBody>
            </p:sp>
            <p:sp>
              <p:nvSpPr>
                <p:cNvPr id="30" name="TextBox 29">
                  <a:extLst>
                    <a:ext uri="{FF2B5EF4-FFF2-40B4-BE49-F238E27FC236}">
                      <a16:creationId xmlns:a16="http://schemas.microsoft.com/office/drawing/2014/main" id="{58634E52-4E7B-C64D-9F5B-CB51432A59CE}"/>
                    </a:ext>
                  </a:extLst>
                </p:cNvPr>
                <p:cNvSpPr txBox="1"/>
                <p:nvPr/>
              </p:nvSpPr>
              <p:spPr>
                <a:xfrm>
                  <a:off x="1544320" y="4894827"/>
                  <a:ext cx="269626" cy="2417555"/>
                </a:xfrm>
                <a:prstGeom prst="rect">
                  <a:avLst/>
                </a:prstGeom>
                <a:noFill/>
              </p:spPr>
              <p:txBody>
                <a:bodyPr wrap="none" rtlCol="0">
                  <a:spAutoFit/>
                </a:bodyPr>
                <a:lstStyle/>
                <a:p>
                  <a:r>
                    <a:rPr lang="en-US" sz="2400">
                      <a:solidFill>
                        <a:srgbClr val="0066FF"/>
                      </a:solidFill>
                    </a:rPr>
                    <a:t>.</a:t>
                  </a:r>
                </a:p>
              </p:txBody>
            </p:sp>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479BF15-1593-2D49-91BA-23F94205EE69}"/>
                    </a:ext>
                  </a:extLst>
                </p:cNvPr>
                <p:cNvSpPr txBox="1"/>
                <p:nvPr/>
              </p:nvSpPr>
              <p:spPr>
                <a:xfrm>
                  <a:off x="667121" y="3211154"/>
                  <a:ext cx="16469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180</m:t>
                            </m:r>
                          </m:sub>
                        </m:sSub>
                        <m:r>
                          <a:rPr lang="en-US" sz="2400" b="0" i="1" smtClean="0">
                            <a:solidFill>
                              <a:srgbClr val="0066FF"/>
                            </a:solidFill>
                            <a:latin typeface="Cambria Math" charset="0"/>
                          </a:rPr>
                          <m:t>=60</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20" name="TextBox 19">
                  <a:extLst>
                    <a:ext uri="{FF2B5EF4-FFF2-40B4-BE49-F238E27FC236}">
                      <a16:creationId xmlns:a16="http://schemas.microsoft.com/office/drawing/2014/main" id="{8479BF15-1593-2D49-91BA-23F94205EE69}"/>
                    </a:ext>
                  </a:extLst>
                </p:cNvPr>
                <p:cNvSpPr txBox="1">
                  <a:spLocks noRot="1" noChangeAspect="1" noMove="1" noResize="1" noEditPoints="1" noAdjustHandles="1" noChangeArrowheads="1" noChangeShapeType="1" noTextEdit="1"/>
                </p:cNvSpPr>
                <p:nvPr/>
              </p:nvSpPr>
              <p:spPr>
                <a:xfrm>
                  <a:off x="667121" y="3211154"/>
                  <a:ext cx="1646926" cy="369332"/>
                </a:xfrm>
                <a:prstGeom prst="rect">
                  <a:avLst/>
                </a:prstGeom>
                <a:blipFill>
                  <a:blip r:embed="rId7"/>
                  <a:stretch>
                    <a:fillRect l="-3053" r="-305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9371A4-71D7-0F4E-96CE-A188A82A0490}"/>
                    </a:ext>
                  </a:extLst>
                </p:cNvPr>
                <p:cNvSpPr txBox="1"/>
                <p:nvPr/>
              </p:nvSpPr>
              <p:spPr>
                <a:xfrm>
                  <a:off x="667121" y="3679613"/>
                  <a:ext cx="16469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66FF"/>
                                </a:solidFill>
                                <a:latin typeface="Cambria Math" panose="02040503050406030204" pitchFamily="18" charset="0"/>
                              </a:rPr>
                            </m:ctrlPr>
                          </m:sSubPr>
                          <m:e>
                            <m:r>
                              <a:rPr lang="en-US" sz="2400" b="0" i="1" smtClean="0">
                                <a:solidFill>
                                  <a:srgbClr val="0066FF"/>
                                </a:solidFill>
                                <a:latin typeface="Cambria Math" charset="0"/>
                              </a:rPr>
                              <m:t>𝜃</m:t>
                            </m:r>
                          </m:e>
                          <m:sub>
                            <m:r>
                              <a:rPr lang="en-US" sz="2400" b="0" i="1" smtClean="0">
                                <a:solidFill>
                                  <a:srgbClr val="0066FF"/>
                                </a:solidFill>
                                <a:latin typeface="Cambria Math" charset="0"/>
                              </a:rPr>
                              <m:t>181</m:t>
                            </m:r>
                          </m:sub>
                        </m:sSub>
                        <m:r>
                          <a:rPr lang="en-US" sz="2400" b="0" i="1" smtClean="0">
                            <a:solidFill>
                              <a:srgbClr val="0066FF"/>
                            </a:solidFill>
                            <a:latin typeface="Cambria Math" charset="0"/>
                          </a:rPr>
                          <m:t>=56</m:t>
                        </m:r>
                        <m:r>
                          <a:rPr lang="it-IT" sz="2400" i="1">
                            <a:solidFill>
                              <a:srgbClr val="0066FF"/>
                            </a:solidFill>
                            <a:latin typeface="Cambria Math" charset="0"/>
                            <a:ea typeface="Cambria Math" charset="0"/>
                            <a:cs typeface="Cambria Math" charset="0"/>
                          </a:rPr>
                          <m:t>°</m:t>
                        </m:r>
                        <m:r>
                          <m:rPr>
                            <m:sty m:val="p"/>
                          </m:rPr>
                          <a:rPr lang="en-US" sz="2400" b="0" i="0" smtClean="0">
                            <a:solidFill>
                              <a:srgbClr val="0066FF"/>
                            </a:solidFill>
                            <a:latin typeface="Cambria Math" charset="0"/>
                            <a:ea typeface="Cambria Math" charset="0"/>
                            <a:cs typeface="Cambria Math" charset="0"/>
                          </a:rPr>
                          <m:t>F</m:t>
                        </m:r>
                      </m:oMath>
                    </m:oMathPara>
                  </a14:m>
                  <a:endParaRPr lang="en-US" sz="2400">
                    <a:solidFill>
                      <a:srgbClr val="0066FF"/>
                    </a:solidFill>
                  </a:endParaRPr>
                </a:p>
              </p:txBody>
            </p:sp>
          </mc:Choice>
          <mc:Fallback xmlns="">
            <p:sp>
              <p:nvSpPr>
                <p:cNvPr id="21" name="TextBox 20">
                  <a:extLst>
                    <a:ext uri="{FF2B5EF4-FFF2-40B4-BE49-F238E27FC236}">
                      <a16:creationId xmlns:a16="http://schemas.microsoft.com/office/drawing/2014/main" id="{B49371A4-71D7-0F4E-96CE-A188A82A0490}"/>
                    </a:ext>
                  </a:extLst>
                </p:cNvPr>
                <p:cNvSpPr txBox="1">
                  <a:spLocks noRot="1" noChangeAspect="1" noMove="1" noResize="1" noEditPoints="1" noAdjustHandles="1" noChangeArrowheads="1" noChangeShapeType="1" noTextEdit="1"/>
                </p:cNvSpPr>
                <p:nvPr/>
              </p:nvSpPr>
              <p:spPr>
                <a:xfrm>
                  <a:off x="667121" y="3679613"/>
                  <a:ext cx="1646926" cy="369332"/>
                </a:xfrm>
                <a:prstGeom prst="rect">
                  <a:avLst/>
                </a:prstGeom>
                <a:blipFill>
                  <a:blip r:embed="rId8"/>
                  <a:stretch>
                    <a:fillRect l="-3053" r="-3053" b="-13333"/>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8D029884-5388-2247-A9E4-8055F1F32605}"/>
                </a:ext>
              </a:extLst>
            </p:cNvPr>
            <p:cNvGrpSpPr/>
            <p:nvPr/>
          </p:nvGrpSpPr>
          <p:grpSpPr>
            <a:xfrm>
              <a:off x="1154942" y="3948552"/>
              <a:ext cx="269626" cy="803519"/>
              <a:chOff x="1097395" y="2420506"/>
              <a:chExt cx="269626" cy="6408049"/>
            </a:xfrm>
          </p:grpSpPr>
          <p:sp>
            <p:nvSpPr>
              <p:cNvPr id="23" name="TextBox 22">
                <a:extLst>
                  <a:ext uri="{FF2B5EF4-FFF2-40B4-BE49-F238E27FC236}">
                    <a16:creationId xmlns:a16="http://schemas.microsoft.com/office/drawing/2014/main" id="{6A7C75F3-1DFB-6147-BBC6-BC0781753A39}"/>
                  </a:ext>
                </a:extLst>
              </p:cNvPr>
              <p:cNvSpPr txBox="1"/>
              <p:nvPr/>
            </p:nvSpPr>
            <p:spPr>
              <a:xfrm>
                <a:off x="1097395" y="2420506"/>
                <a:ext cx="269626" cy="3681770"/>
              </a:xfrm>
              <a:prstGeom prst="rect">
                <a:avLst/>
              </a:prstGeom>
              <a:noFill/>
            </p:spPr>
            <p:txBody>
              <a:bodyPr wrap="none" rtlCol="0">
                <a:spAutoFit/>
              </a:bodyPr>
              <a:lstStyle/>
              <a:p>
                <a:r>
                  <a:rPr lang="en-US" sz="2400">
                    <a:solidFill>
                      <a:srgbClr val="0066FF"/>
                    </a:solidFill>
                  </a:rPr>
                  <a:t>.</a:t>
                </a:r>
              </a:p>
            </p:txBody>
          </p:sp>
          <p:grpSp>
            <p:nvGrpSpPr>
              <p:cNvPr id="24" name="Group 23">
                <a:extLst>
                  <a:ext uri="{FF2B5EF4-FFF2-40B4-BE49-F238E27FC236}">
                    <a16:creationId xmlns:a16="http://schemas.microsoft.com/office/drawing/2014/main" id="{6A6EC4D9-B3F6-864E-AA7F-60269E593591}"/>
                  </a:ext>
                </a:extLst>
              </p:cNvPr>
              <p:cNvGrpSpPr/>
              <p:nvPr/>
            </p:nvGrpSpPr>
            <p:grpSpPr>
              <a:xfrm>
                <a:off x="1097395" y="3899356"/>
                <a:ext cx="269626" cy="4929199"/>
                <a:chOff x="1544320" y="4075728"/>
                <a:chExt cx="269626" cy="3236654"/>
              </a:xfrm>
            </p:grpSpPr>
            <p:sp>
              <p:nvSpPr>
                <p:cNvPr id="25" name="TextBox 24">
                  <a:extLst>
                    <a:ext uri="{FF2B5EF4-FFF2-40B4-BE49-F238E27FC236}">
                      <a16:creationId xmlns:a16="http://schemas.microsoft.com/office/drawing/2014/main" id="{56D0C286-4F85-6C42-BA37-C25D93BFCBF3}"/>
                    </a:ext>
                  </a:extLst>
                </p:cNvPr>
                <p:cNvSpPr txBox="1"/>
                <p:nvPr/>
              </p:nvSpPr>
              <p:spPr>
                <a:xfrm>
                  <a:off x="1544320" y="4075728"/>
                  <a:ext cx="269626" cy="2417555"/>
                </a:xfrm>
                <a:prstGeom prst="rect">
                  <a:avLst/>
                </a:prstGeom>
                <a:noFill/>
              </p:spPr>
              <p:txBody>
                <a:bodyPr wrap="none" rtlCol="0">
                  <a:spAutoFit/>
                </a:bodyPr>
                <a:lstStyle/>
                <a:p>
                  <a:r>
                    <a:rPr lang="en-US" sz="2400">
                      <a:solidFill>
                        <a:srgbClr val="0066FF"/>
                      </a:solidFill>
                    </a:rPr>
                    <a:t>.</a:t>
                  </a:r>
                </a:p>
              </p:txBody>
            </p:sp>
            <p:sp>
              <p:nvSpPr>
                <p:cNvPr id="26" name="TextBox 25">
                  <a:extLst>
                    <a:ext uri="{FF2B5EF4-FFF2-40B4-BE49-F238E27FC236}">
                      <a16:creationId xmlns:a16="http://schemas.microsoft.com/office/drawing/2014/main" id="{9DCDDB72-1E08-074F-933C-E4C967FE1784}"/>
                    </a:ext>
                  </a:extLst>
                </p:cNvPr>
                <p:cNvSpPr txBox="1"/>
                <p:nvPr/>
              </p:nvSpPr>
              <p:spPr>
                <a:xfrm>
                  <a:off x="1544320" y="4894827"/>
                  <a:ext cx="269626" cy="2417555"/>
                </a:xfrm>
                <a:prstGeom prst="rect">
                  <a:avLst/>
                </a:prstGeom>
                <a:noFill/>
              </p:spPr>
              <p:txBody>
                <a:bodyPr wrap="none" rtlCol="0">
                  <a:spAutoFit/>
                </a:bodyPr>
                <a:lstStyle/>
                <a:p>
                  <a:r>
                    <a:rPr lang="en-US" sz="2400">
                      <a:solidFill>
                        <a:srgbClr val="0066FF"/>
                      </a:solidFill>
                    </a:rPr>
                    <a:t>.</a:t>
                  </a:r>
                </a:p>
              </p:txBody>
            </p:sp>
          </p:grpSp>
        </p:gr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E1EB23-34BF-6045-AC17-F454006F1041}"/>
                  </a:ext>
                </a:extLst>
              </p:cNvPr>
              <p:cNvSpPr txBox="1"/>
              <p:nvPr/>
            </p:nvSpPr>
            <p:spPr>
              <a:xfrm>
                <a:off x="142651" y="4476927"/>
                <a:ext cx="8151078" cy="1569660"/>
              </a:xfrm>
              <a:prstGeom prst="rect">
                <a:avLst/>
              </a:prstGeom>
              <a:noFill/>
            </p:spPr>
            <p:txBody>
              <a:bodyPr wrap="none" rtlCol="0">
                <a:spAutoFit/>
              </a:bodyPr>
              <a:lstStyle/>
              <a:p>
                <a:r>
                  <a:rPr lang="en-US" sz="2400"/>
                  <a:t>Tuy nhiên, khi tính V1 và V2: </a:t>
                </a:r>
              </a:p>
              <a:p>
                <a:r>
                  <a:rPr lang="en-US" sz="2400">
                    <a:solidFill>
                      <a:srgbClr val="0066FF"/>
                    </a:solidFill>
                  </a:rPr>
                  <a:t>V1 = 40*0.02 = 8</a:t>
                </a:r>
              </a:p>
              <a:p>
                <a:r>
                  <a:rPr lang="en-US" sz="2400">
                    <a:solidFill>
                      <a:srgbClr val="008000"/>
                    </a:solidFill>
                  </a:rPr>
                  <a:t>V2 = 0.0196*</a:t>
                </a:r>
                <a14:m>
                  <m:oMath xmlns:m="http://schemas.openxmlformats.org/officeDocument/2006/math">
                    <m:r>
                      <a:rPr lang="vi-VN" sz="2400" b="0" i="1">
                        <a:solidFill>
                          <a:srgbClr val="008000"/>
                        </a:solidFill>
                        <a:latin typeface="Cambria Math" panose="02040503050406030204" pitchFamily="18" charset="0"/>
                        <a:ea typeface="Cambria Math" panose="02040503050406030204" pitchFamily="18" charset="0"/>
                      </a:rPr>
                      <m:t>40</m:t>
                    </m:r>
                  </m:oMath>
                </a14:m>
                <a:r>
                  <a:rPr lang="en-US" sz="2400">
                    <a:solidFill>
                      <a:srgbClr val="008000"/>
                    </a:solidFill>
                  </a:rPr>
                  <a:t>+ 0.02*</a:t>
                </a:r>
                <a14:m>
                  <m:oMath xmlns:m="http://schemas.openxmlformats.org/officeDocument/2006/math">
                    <m:r>
                      <a:rPr lang="vi-VN" sz="2400" b="0" i="1">
                        <a:solidFill>
                          <a:srgbClr val="008000"/>
                        </a:solidFill>
                        <a:latin typeface="Cambria Math" panose="02040503050406030204" pitchFamily="18" charset="0"/>
                        <a:ea typeface="Cambria Math" panose="02040503050406030204" pitchFamily="18" charset="0"/>
                      </a:rPr>
                      <m:t>49</m:t>
                    </m:r>
                  </m:oMath>
                </a14:m>
                <a:r>
                  <a:rPr lang="en-US" sz="2400">
                    <a:solidFill>
                      <a:srgbClr val="008000"/>
                    </a:solidFill>
                  </a:rPr>
                  <a:t> = 1.764</a:t>
                </a:r>
                <a:endParaRPr lang="en-US" sz="2400">
                  <a:sym typeface="Wingdings" pitchFamily="2" charset="2"/>
                </a:endParaRPr>
              </a:p>
              <a:p>
                <a:r>
                  <a:rPr lang="en-US" sz="2400">
                    <a:sym typeface="Wingdings" pitchFamily="2" charset="2"/>
                  </a:rPr>
                  <a:t> </a:t>
                </a:r>
                <a:r>
                  <a:rPr lang="en-US" sz="2400">
                    <a:solidFill>
                      <a:srgbClr val="FF0000"/>
                    </a:solidFill>
                    <a:sym typeface="Wingdings" pitchFamily="2" charset="2"/>
                  </a:rPr>
                  <a:t>Chênh lệch quá lớn so với </a:t>
                </a:r>
                <a14:m>
                  <m:oMath xmlns:m="http://schemas.openxmlformats.org/officeDocument/2006/math">
                    <m:sSub>
                      <m:sSubPr>
                        <m:ctrlPr>
                          <a:rPr lang="vi-VN" sz="2400" i="1">
                            <a:solidFill>
                              <a:srgbClr val="FF0000"/>
                            </a:solidFill>
                            <a:latin typeface="Cambria Math" panose="02040503050406030204" pitchFamily="18" charset="0"/>
                            <a:ea typeface="Cambria Math" panose="02040503050406030204" pitchFamily="18" charset="0"/>
                          </a:rPr>
                        </m:ctrlPr>
                      </m:sSubPr>
                      <m:e>
                        <m:r>
                          <a:rPr lang="vi-VN" sz="2400" i="1">
                            <a:solidFill>
                              <a:srgbClr val="FF0000"/>
                            </a:solidFill>
                            <a:latin typeface="Cambria Math" panose="02040503050406030204" pitchFamily="18" charset="0"/>
                            <a:ea typeface="Cambria Math" panose="02040503050406030204" pitchFamily="18" charset="0"/>
                          </a:rPr>
                          <m:t>𝜃</m:t>
                        </m:r>
                      </m:e>
                      <m:sub>
                        <m:r>
                          <a:rPr lang="vi-VN" sz="2400" i="1">
                            <a:solidFill>
                              <a:srgbClr val="FF0000"/>
                            </a:solidFill>
                            <a:latin typeface="Cambria Math" panose="02040503050406030204" pitchFamily="18" charset="0"/>
                            <a:ea typeface="Cambria Math" panose="02040503050406030204" pitchFamily="18" charset="0"/>
                          </a:rPr>
                          <m:t>1</m:t>
                        </m:r>
                      </m:sub>
                    </m:sSub>
                  </m:oMath>
                </a14:m>
                <a:r>
                  <a:rPr lang="en-US" sz="2400">
                    <a:solidFill>
                      <a:srgbClr val="FF0000"/>
                    </a:solidFill>
                    <a:sym typeface="Wingdings" pitchFamily="2" charset="2"/>
                  </a:rPr>
                  <a:t> và</a:t>
                </a:r>
                <a:r>
                  <a:rPr lang="vi-VN" sz="2400">
                    <a:solidFill>
                      <a:srgbClr val="FF0000"/>
                    </a:solidFill>
                    <a:ea typeface="Cambria Math" panose="02040503050406030204" pitchFamily="18" charset="0"/>
                  </a:rPr>
                  <a:t> </a:t>
                </a:r>
                <a14:m>
                  <m:oMath xmlns:m="http://schemas.openxmlformats.org/officeDocument/2006/math">
                    <m:sSub>
                      <m:sSubPr>
                        <m:ctrlPr>
                          <a:rPr lang="vi-VN" sz="2400" i="1">
                            <a:solidFill>
                              <a:srgbClr val="FF0000"/>
                            </a:solidFill>
                            <a:latin typeface="Cambria Math" panose="02040503050406030204" pitchFamily="18" charset="0"/>
                            <a:ea typeface="Cambria Math" panose="02040503050406030204" pitchFamily="18" charset="0"/>
                          </a:rPr>
                        </m:ctrlPr>
                      </m:sSubPr>
                      <m:e>
                        <m:r>
                          <a:rPr lang="vi-VN" sz="2400" i="1">
                            <a:solidFill>
                              <a:srgbClr val="FF0000"/>
                            </a:solidFill>
                            <a:latin typeface="Cambria Math" panose="02040503050406030204" pitchFamily="18" charset="0"/>
                            <a:ea typeface="Cambria Math" panose="02040503050406030204" pitchFamily="18" charset="0"/>
                          </a:rPr>
                          <m:t>𝜃</m:t>
                        </m:r>
                      </m:e>
                      <m:sub>
                        <m:r>
                          <a:rPr lang="vi-VN" sz="2400" i="1">
                            <a:solidFill>
                              <a:srgbClr val="FF0000"/>
                            </a:solidFill>
                            <a:latin typeface="Cambria Math" panose="02040503050406030204" pitchFamily="18" charset="0"/>
                            <a:ea typeface="Cambria Math" panose="02040503050406030204" pitchFamily="18" charset="0"/>
                          </a:rPr>
                          <m:t>2</m:t>
                        </m:r>
                      </m:sub>
                    </m:sSub>
                  </m:oMath>
                </a14:m>
                <a:r>
                  <a:rPr lang="en-US" sz="2400">
                    <a:solidFill>
                      <a:srgbClr val="FF0000"/>
                    </a:solidFill>
                    <a:sym typeface="Wingdings" pitchFamily="2" charset="2"/>
                  </a:rPr>
                  <a:t>, đồng thời, </a:t>
                </a:r>
                <a14:m>
                  <m:oMath xmlns:m="http://schemas.openxmlformats.org/officeDocument/2006/math">
                    <m:sSub>
                      <m:sSubPr>
                        <m:ctrlPr>
                          <a:rPr lang="vi-VN" sz="2400" i="1">
                            <a:solidFill>
                              <a:srgbClr val="FF0000"/>
                            </a:solidFill>
                            <a:latin typeface="Cambria Math" panose="02040503050406030204" pitchFamily="18" charset="0"/>
                            <a:ea typeface="Cambria Math" panose="02040503050406030204" pitchFamily="18" charset="0"/>
                          </a:rPr>
                        </m:ctrlPr>
                      </m:sSubPr>
                      <m:e>
                        <m:r>
                          <m:rPr>
                            <m:sty m:val="p"/>
                          </m:rPr>
                          <a:rPr lang="vi-VN" sz="2400" i="1">
                            <a:solidFill>
                              <a:srgbClr val="FF0000"/>
                            </a:solidFill>
                            <a:latin typeface="Cambria Math" panose="02040503050406030204" pitchFamily="18" charset="0"/>
                            <a:ea typeface="Cambria Math" panose="02040503050406030204" pitchFamily="18" charset="0"/>
                          </a:rPr>
                          <m:t>V</m:t>
                        </m:r>
                      </m:e>
                      <m:sub>
                        <m:r>
                          <a:rPr lang="vi-VN" sz="2400" i="1">
                            <a:solidFill>
                              <a:srgbClr val="FF0000"/>
                            </a:solidFill>
                            <a:latin typeface="Cambria Math" panose="02040503050406030204" pitchFamily="18" charset="0"/>
                            <a:ea typeface="Cambria Math" panose="02040503050406030204" pitchFamily="18" charset="0"/>
                          </a:rPr>
                          <m:t>1</m:t>
                        </m:r>
                      </m:sub>
                    </m:sSub>
                  </m:oMath>
                </a14:m>
                <a:r>
                  <a:rPr lang="en-US" sz="2400">
                    <a:solidFill>
                      <a:srgbClr val="FF0000"/>
                    </a:solidFill>
                    <a:sym typeface="Wingdings" pitchFamily="2" charset="2"/>
                  </a:rPr>
                  <a:t> &lt; </a:t>
                </a:r>
                <a14:m>
                  <m:oMath xmlns:m="http://schemas.openxmlformats.org/officeDocument/2006/math">
                    <m:sSub>
                      <m:sSubPr>
                        <m:ctrlPr>
                          <a:rPr lang="vi-VN" sz="2400" i="1">
                            <a:solidFill>
                              <a:srgbClr val="FF0000"/>
                            </a:solidFill>
                            <a:latin typeface="Cambria Math" panose="02040503050406030204" pitchFamily="18" charset="0"/>
                            <a:ea typeface="Cambria Math" panose="02040503050406030204" pitchFamily="18" charset="0"/>
                          </a:rPr>
                        </m:ctrlPr>
                      </m:sSubPr>
                      <m:e>
                        <m:r>
                          <m:rPr>
                            <m:sty m:val="p"/>
                          </m:rPr>
                          <a:rPr lang="vi-VN" sz="2400" i="1">
                            <a:solidFill>
                              <a:srgbClr val="FF0000"/>
                            </a:solidFill>
                            <a:latin typeface="Cambria Math" panose="02040503050406030204" pitchFamily="18" charset="0"/>
                            <a:ea typeface="Cambria Math" panose="02040503050406030204" pitchFamily="18" charset="0"/>
                          </a:rPr>
                          <m:t>V</m:t>
                        </m:r>
                      </m:e>
                      <m:sub>
                        <m:r>
                          <a:rPr lang="vi-VN" sz="2400" b="0" i="1">
                            <a:solidFill>
                              <a:srgbClr val="FF0000"/>
                            </a:solidFill>
                            <a:latin typeface="Cambria Math" panose="02040503050406030204" pitchFamily="18" charset="0"/>
                            <a:ea typeface="Cambria Math" panose="02040503050406030204" pitchFamily="18" charset="0"/>
                          </a:rPr>
                          <m:t>2</m:t>
                        </m:r>
                      </m:sub>
                    </m:sSub>
                  </m:oMath>
                </a14:m>
                <a:r>
                  <a:rPr lang="en-US" sz="2400">
                    <a:solidFill>
                      <a:srgbClr val="FF0000"/>
                    </a:solidFill>
                    <a:sym typeface="Wingdings" pitchFamily="2" charset="2"/>
                  </a:rPr>
                  <a:t>  </a:t>
                </a:r>
                <a:endParaRPr lang="en-US" sz="2400"/>
              </a:p>
            </p:txBody>
          </p:sp>
        </mc:Choice>
        <mc:Fallback xmlns="">
          <p:sp>
            <p:nvSpPr>
              <p:cNvPr id="31" name="TextBox 30">
                <a:extLst>
                  <a:ext uri="{FF2B5EF4-FFF2-40B4-BE49-F238E27FC236}">
                    <a16:creationId xmlns:a16="http://schemas.microsoft.com/office/drawing/2014/main" id="{CDE1EB23-34BF-6045-AC17-F454006F1041}"/>
                  </a:ext>
                </a:extLst>
              </p:cNvPr>
              <p:cNvSpPr txBox="1">
                <a:spLocks noRot="1" noChangeAspect="1" noMove="1" noResize="1" noEditPoints="1" noAdjustHandles="1" noChangeArrowheads="1" noChangeShapeType="1" noTextEdit="1"/>
              </p:cNvSpPr>
              <p:nvPr/>
            </p:nvSpPr>
            <p:spPr>
              <a:xfrm>
                <a:off x="142651" y="4476927"/>
                <a:ext cx="8151078" cy="1569660"/>
              </a:xfrm>
              <a:prstGeom prst="rect">
                <a:avLst/>
              </a:prstGeom>
              <a:blipFill>
                <a:blip r:embed="rId9"/>
                <a:stretch>
                  <a:fillRect l="-1089" t="-3226" b="-7258"/>
                </a:stretch>
              </a:blipFill>
            </p:spPr>
            <p:txBody>
              <a:bodyPr/>
              <a:lstStyle/>
              <a:p>
                <a:r>
                  <a:rPr lang="en-US">
                    <a:noFill/>
                  </a:rPr>
                  <a:t> </a:t>
                </a:r>
              </a:p>
            </p:txBody>
          </p:sp>
        </mc:Fallback>
      </mc:AlternateContent>
    </p:spTree>
    <p:extLst>
      <p:ext uri="{BB962C8B-B14F-4D97-AF65-F5344CB8AC3E}">
        <p14:creationId xmlns:p14="http://schemas.microsoft.com/office/powerpoint/2010/main" val="41987963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776A-1443-1746-9173-85EBF62C440E}"/>
              </a:ext>
            </a:extLst>
          </p:cNvPr>
          <p:cNvSpPr>
            <a:spLocks noGrp="1"/>
          </p:cNvSpPr>
          <p:nvPr>
            <p:ph type="title"/>
          </p:nvPr>
        </p:nvSpPr>
        <p:spPr/>
        <p:txBody>
          <a:bodyPr/>
          <a:lstStyle/>
          <a:p>
            <a:r>
              <a:rPr lang="en-US"/>
              <a:t>Bias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C8B41E-B2F2-B544-9BD6-EFC357F7D50E}"/>
                  </a:ext>
                </a:extLst>
              </p:cNvPr>
              <p:cNvSpPr>
                <a:spLocks noGrp="1"/>
              </p:cNvSpPr>
              <p:nvPr>
                <p:ph idx="1"/>
              </p:nvPr>
            </p:nvSpPr>
            <p:spPr/>
            <p:txBody>
              <a:bodyPr/>
              <a:lstStyle/>
              <a:p>
                <a:r>
                  <a:rPr lang="en-US">
                    <a:solidFill>
                      <a:srgbClr val="FF0000"/>
                    </a:solidFill>
                  </a:rPr>
                  <a:t>Bias correction: </a:t>
                </a:r>
              </a:p>
              <a:p>
                <a:pPr marL="0" indent="0">
                  <a:buNone/>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m:rPr>
                              <m:sty m:val="p"/>
                            </m:rPr>
                            <a:rPr lang="en-US" i="1">
                              <a:solidFill>
                                <a:srgbClr val="FF0000"/>
                              </a:solidFill>
                              <a:latin typeface="Cambria Math" panose="02040503050406030204" pitchFamily="18" charset="0"/>
                            </a:rPr>
                            <m:t>V</m:t>
                          </m:r>
                        </m:e>
                        <m:sub>
                          <m:r>
                            <m:rPr>
                              <m:sty m:val="p"/>
                            </m:rPr>
                            <a:rPr lang="en-US" i="1">
                              <a:solidFill>
                                <a:srgbClr val="FF0000"/>
                              </a:solidFill>
                              <a:latin typeface="Cambria Math" panose="02040503050406030204" pitchFamily="18" charset="0"/>
                            </a:rPr>
                            <m:t>t</m:t>
                          </m:r>
                        </m:sub>
                      </m:sSub>
                      <m:r>
                        <a:rPr lang="vi-VN" b="0"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sSub>
                            <m:sSubPr>
                              <m:ctrlPr>
                                <a:rPr lang="en-US" i="1">
                                  <a:solidFill>
                                    <a:srgbClr val="FF0000"/>
                                  </a:solidFill>
                                  <a:latin typeface="Cambria Math" panose="02040503050406030204" pitchFamily="18" charset="0"/>
                                </a:rPr>
                              </m:ctrlPr>
                            </m:sSubPr>
                            <m:e>
                              <m:r>
                                <m:rPr>
                                  <m:sty m:val="p"/>
                                </m:rPr>
                                <a:rPr lang="en-US" i="1">
                                  <a:solidFill>
                                    <a:srgbClr val="FF0000"/>
                                  </a:solidFill>
                                  <a:latin typeface="Cambria Math" panose="02040503050406030204" pitchFamily="18" charset="0"/>
                                </a:rPr>
                                <m:t>V</m:t>
                              </m:r>
                            </m:e>
                            <m:sub>
                              <m:r>
                                <m:rPr>
                                  <m:sty m:val="p"/>
                                </m:rPr>
                                <a:rPr lang="en-US" i="1">
                                  <a:solidFill>
                                    <a:srgbClr val="FF0000"/>
                                  </a:solidFill>
                                  <a:latin typeface="Cambria Math" panose="02040503050406030204" pitchFamily="18" charset="0"/>
                                </a:rPr>
                                <m:t>t</m:t>
                              </m:r>
                            </m:sub>
                          </m:sSub>
                        </m:num>
                        <m:den>
                          <m:r>
                            <a:rPr lang="vi-VN" b="0" i="1">
                              <a:solidFill>
                                <a:srgbClr val="FF0000"/>
                              </a:solidFill>
                              <a:latin typeface="Cambria Math" panose="02040503050406030204" pitchFamily="18" charset="0"/>
                            </a:rPr>
                            <m:t>1−</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𝛽</m:t>
                              </m:r>
                            </m:e>
                            <m:sup>
                              <m:r>
                                <m:rPr>
                                  <m:sty m:val="p"/>
                                </m:rPr>
                                <a:rPr lang="en-US" i="1">
                                  <a:solidFill>
                                    <a:srgbClr val="FF0000"/>
                                  </a:solidFill>
                                  <a:latin typeface="Cambria Math" panose="02040503050406030204" pitchFamily="18" charset="0"/>
                                </a:rPr>
                                <m:t>t</m:t>
                              </m:r>
                            </m:sup>
                          </m:sSup>
                        </m:den>
                      </m:f>
                    </m:oMath>
                  </m:oMathPara>
                </a14:m>
                <a:endParaRPr lang="en-US"/>
              </a:p>
              <a:p>
                <a:pPr marL="0" indent="0">
                  <a:buNone/>
                </a:pPr>
                <a:endParaRPr lang="en-US"/>
              </a:p>
              <a:p>
                <a:pPr marL="0" indent="0">
                  <a:buNone/>
                </a:pPr>
                <a:r>
                  <a:rPr lang="en-US"/>
                  <a:t>Với t là dữ liệu ở thời điểm t hiện tại.</a:t>
                </a:r>
              </a:p>
              <a:p>
                <a:pPr marL="0" indent="0">
                  <a:buNone/>
                </a:pPr>
                <a:r>
                  <a:rPr lang="en-US"/>
                  <a:t>t = 1: </a:t>
                </a:r>
                <a14:m>
                  <m:oMath xmlns:m="http://schemas.openxmlformats.org/officeDocument/2006/math">
                    <m:sSubSup>
                      <m:sSubSupPr>
                        <m:ctrlPr>
                          <a:rPr lang="vi-VN" i="1">
                            <a:solidFill>
                              <a:srgbClr val="FF0000"/>
                            </a:solidFill>
                            <a:latin typeface="Cambria Math" panose="02040503050406030204" pitchFamily="18" charset="0"/>
                          </a:rPr>
                        </m:ctrlPr>
                      </m:sSubSupPr>
                      <m:e>
                        <m:r>
                          <m:rPr>
                            <m:sty m:val="p"/>
                          </m:rPr>
                          <a:rPr lang="en-US" i="1">
                            <a:solidFill>
                              <a:srgbClr val="FF0000"/>
                            </a:solidFill>
                            <a:latin typeface="Cambria Math" panose="02040503050406030204" pitchFamily="18" charset="0"/>
                          </a:rPr>
                          <m:t>V</m:t>
                        </m:r>
                      </m:e>
                      <m:sub>
                        <m:r>
                          <a:rPr lang="vi-VN" b="0" i="1">
                            <a:solidFill>
                              <a:srgbClr val="FF0000"/>
                            </a:solidFill>
                            <a:latin typeface="Cambria Math" panose="02040503050406030204" pitchFamily="18" charset="0"/>
                          </a:rPr>
                          <m:t>1</m:t>
                        </m:r>
                      </m:sub>
                      <m:sup>
                        <m:r>
                          <a:rPr lang="vi-VN" i="1">
                            <a:solidFill>
                              <a:srgbClr val="FF0000"/>
                            </a:solidFill>
                            <a:latin typeface="Cambria Math" panose="02040503050406030204" pitchFamily="18" charset="0"/>
                          </a:rPr>
                          <m:t>′</m:t>
                        </m:r>
                      </m:sup>
                    </m:sSubSup>
                    <m:r>
                      <a:rPr lang="vi-VN"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sSub>
                          <m:sSubPr>
                            <m:ctrlPr>
                              <a:rPr lang="en-US" i="1">
                                <a:solidFill>
                                  <a:srgbClr val="FF0000"/>
                                </a:solidFill>
                                <a:latin typeface="Cambria Math" panose="02040503050406030204" pitchFamily="18" charset="0"/>
                              </a:rPr>
                            </m:ctrlPr>
                          </m:sSubPr>
                          <m:e>
                            <m:r>
                              <m:rPr>
                                <m:sty m:val="p"/>
                              </m:rPr>
                              <a:rPr lang="en-US" i="1">
                                <a:solidFill>
                                  <a:srgbClr val="FF0000"/>
                                </a:solidFill>
                                <a:latin typeface="Cambria Math" panose="02040503050406030204" pitchFamily="18" charset="0"/>
                              </a:rPr>
                              <m:t>V</m:t>
                            </m:r>
                          </m:e>
                          <m:sub>
                            <m:r>
                              <a:rPr lang="vi-VN" b="0" i="1">
                                <a:solidFill>
                                  <a:srgbClr val="FF0000"/>
                                </a:solidFill>
                                <a:latin typeface="Cambria Math" panose="02040503050406030204" pitchFamily="18" charset="0"/>
                              </a:rPr>
                              <m:t>1</m:t>
                            </m:r>
                          </m:sub>
                        </m:sSub>
                      </m:num>
                      <m:den>
                        <m:r>
                          <a:rPr lang="vi-VN" i="1">
                            <a:solidFill>
                              <a:srgbClr val="FF0000"/>
                            </a:solidFill>
                            <a:latin typeface="Cambria Math" panose="02040503050406030204" pitchFamily="18" charset="0"/>
                          </a:rPr>
                          <m:t>1−</m:t>
                        </m:r>
                        <m:sSup>
                          <m:sSupPr>
                            <m:ctrlPr>
                              <a:rPr lang="en-US" i="1">
                                <a:solidFill>
                                  <a:srgbClr val="FF0000"/>
                                </a:solidFill>
                                <a:latin typeface="Cambria Math" panose="02040503050406030204" pitchFamily="18" charset="0"/>
                              </a:rPr>
                            </m:ctrlPr>
                          </m:sSupPr>
                          <m:e>
                            <m:r>
                              <a:rPr lang="vi-VN" i="1">
                                <a:solidFill>
                                  <a:srgbClr val="FF0000"/>
                                </a:solidFill>
                                <a:latin typeface="Cambria Math" panose="02040503050406030204" pitchFamily="18" charset="0"/>
                              </a:rPr>
                              <m:t>0.98</m:t>
                            </m:r>
                          </m:e>
                          <m:sup>
                            <m:r>
                              <a:rPr lang="en-US" b="0" i="1" smtClean="0">
                                <a:solidFill>
                                  <a:srgbClr val="FF0000"/>
                                </a:solidFill>
                                <a:latin typeface="Cambria Math" panose="02040503050406030204" pitchFamily="18" charset="0"/>
                              </a:rPr>
                              <m:t>1</m:t>
                            </m:r>
                          </m:sup>
                        </m:sSup>
                      </m:den>
                    </m:f>
                    <m:r>
                      <a:rPr lang="vi-VN" b="0" i="1">
                        <a:solidFill>
                          <a:srgbClr val="FF0000"/>
                        </a:solidFill>
                        <a:latin typeface="Cambria Math" panose="02040503050406030204" pitchFamily="18" charset="0"/>
                      </a:rPr>
                      <m:t>=</m:t>
                    </m:r>
                    <m:f>
                      <m:fPr>
                        <m:ctrlPr>
                          <a:rPr lang="vi-VN" b="0" i="1">
                            <a:solidFill>
                              <a:srgbClr val="FF0000"/>
                            </a:solidFill>
                            <a:latin typeface="Cambria Math" panose="02040503050406030204" pitchFamily="18" charset="0"/>
                          </a:rPr>
                        </m:ctrlPr>
                      </m:fPr>
                      <m:num>
                        <m:r>
                          <m:rPr>
                            <m:nor/>
                          </m:rPr>
                          <a:rPr lang="en-US" i="1"/>
                          <m:t>0.02∗</m:t>
                        </m:r>
                        <m:r>
                          <m:rPr>
                            <m:nor/>
                          </m:rPr>
                          <a:rPr lang="vi-VN" i="1">
                            <a:solidFill>
                              <a:srgbClr val="FF0000"/>
                            </a:solidFill>
                            <a:ea typeface="Cambria Math" panose="02040503050406030204" pitchFamily="18" charset="0"/>
                          </a:rPr>
                          <m:t> </m:t>
                        </m:r>
                        <m:r>
                          <a:rPr lang="vi-VN" b="0" i="1">
                            <a:solidFill>
                              <a:srgbClr val="FF0000"/>
                            </a:solidFill>
                            <a:latin typeface="Cambria Math" panose="02040503050406030204" pitchFamily="18" charset="0"/>
                            <a:ea typeface="Cambria Math" panose="02040503050406030204" pitchFamily="18" charset="0"/>
                          </a:rPr>
                          <m:t>40</m:t>
                        </m:r>
                      </m:num>
                      <m:den>
                        <m:r>
                          <a:rPr lang="vi-VN" i="1">
                            <a:latin typeface="Cambria Math" panose="02040503050406030204" pitchFamily="18" charset="0"/>
                          </a:rPr>
                          <m:t>0.0</m:t>
                        </m:r>
                        <m:r>
                          <a:rPr lang="en-US" b="0" i="1" smtClean="0">
                            <a:latin typeface="Cambria Math" panose="02040503050406030204" pitchFamily="18" charset="0"/>
                          </a:rPr>
                          <m:t>2</m:t>
                        </m:r>
                      </m:den>
                    </m:f>
                    <m:r>
                      <a:rPr lang="vi-VN" b="0"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4</m:t>
                    </m:r>
                    <m:r>
                      <a:rPr lang="vi-VN" b="0" i="1">
                        <a:solidFill>
                          <a:srgbClr val="FF0000"/>
                        </a:solidFill>
                        <a:latin typeface="Cambria Math" panose="02040503050406030204" pitchFamily="18" charset="0"/>
                      </a:rPr>
                      <m:t>0</m:t>
                    </m:r>
                  </m:oMath>
                </a14:m>
                <a:endParaRPr lang="en-US"/>
              </a:p>
              <a:p>
                <a:pPr marL="0" indent="0">
                  <a:buNone/>
                </a:pPr>
                <a:r>
                  <a:rPr lang="en-US"/>
                  <a:t>t = 2: </a:t>
                </a:r>
                <a14:m>
                  <m:oMath xmlns:m="http://schemas.openxmlformats.org/officeDocument/2006/math">
                    <m:sSubSup>
                      <m:sSubSupPr>
                        <m:ctrlPr>
                          <a:rPr lang="vi-VN" i="1">
                            <a:latin typeface="Cambria Math" panose="02040503050406030204" pitchFamily="18" charset="0"/>
                          </a:rPr>
                        </m:ctrlPr>
                      </m:sSubSupPr>
                      <m:e>
                        <m:r>
                          <m:rPr>
                            <m:sty m:val="p"/>
                          </m:rPr>
                          <a:rPr lang="en-US" i="1">
                            <a:latin typeface="Cambria Math" panose="02040503050406030204" pitchFamily="18" charset="0"/>
                          </a:rPr>
                          <m:t>V</m:t>
                        </m:r>
                      </m:e>
                      <m:sub>
                        <m:r>
                          <a:rPr lang="vi-VN" b="0"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i="1">
                                <a:latin typeface="Cambria Math" panose="02040503050406030204" pitchFamily="18" charset="0"/>
                              </a:rPr>
                              <m:t>V</m:t>
                            </m:r>
                          </m:e>
                          <m:sub>
                            <m:r>
                              <a:rPr lang="vi-VN" b="0" i="1">
                                <a:latin typeface="Cambria Math" panose="02040503050406030204" pitchFamily="18" charset="0"/>
                              </a:rPr>
                              <m:t>2</m:t>
                            </m:r>
                          </m:sub>
                        </m:sSub>
                      </m:num>
                      <m:den>
                        <m:r>
                          <a:rPr lang="vi-VN" i="1">
                            <a:latin typeface="Cambria Math" panose="02040503050406030204" pitchFamily="18" charset="0"/>
                          </a:rPr>
                          <m:t>1−</m:t>
                        </m:r>
                        <m:sSup>
                          <m:sSupPr>
                            <m:ctrlPr>
                              <a:rPr lang="en-US" i="1">
                                <a:latin typeface="Cambria Math" panose="02040503050406030204" pitchFamily="18" charset="0"/>
                              </a:rPr>
                            </m:ctrlPr>
                          </m:sSupPr>
                          <m:e>
                            <m:r>
                              <a:rPr lang="vi-VN" b="0" i="1">
                                <a:latin typeface="Cambria Math" panose="02040503050406030204" pitchFamily="18" charset="0"/>
                              </a:rPr>
                              <m:t>0.98</m:t>
                            </m:r>
                          </m:e>
                          <m:sup>
                            <m:r>
                              <a:rPr lang="vi-VN" b="0" i="1">
                                <a:latin typeface="Cambria Math" panose="02040503050406030204" pitchFamily="18" charset="0"/>
                                <a:ea typeface="Cambria Math" panose="02040503050406030204" pitchFamily="18" charset="0"/>
                              </a:rPr>
                              <m:t>2</m:t>
                            </m:r>
                          </m:sup>
                        </m:sSup>
                      </m:den>
                    </m:f>
                    <m:r>
                      <a:rPr lang="vi-VN" sz="2400" b="0" i="1">
                        <a:latin typeface="Cambria Math" panose="02040503050406030204" pitchFamily="18" charset="0"/>
                      </a:rPr>
                      <m:t>=</m:t>
                    </m:r>
                    <m:f>
                      <m:fPr>
                        <m:ctrlPr>
                          <a:rPr lang="vi-VN" sz="2400" b="0" i="1">
                            <a:latin typeface="Cambria Math" panose="02040503050406030204" pitchFamily="18" charset="0"/>
                          </a:rPr>
                        </m:ctrlPr>
                      </m:fPr>
                      <m:num>
                        <m:r>
                          <m:rPr>
                            <m:nor/>
                          </m:rPr>
                          <a:rPr lang="en-US" sz="2400" i="1"/>
                          <m:t>0.</m:t>
                        </m:r>
                        <m:r>
                          <m:rPr>
                            <m:nor/>
                          </m:rPr>
                          <a:rPr lang="vi-VN" sz="2400" b="0" i="1"/>
                          <m:t>0</m:t>
                        </m:r>
                        <m:r>
                          <m:rPr>
                            <m:nor/>
                          </m:rPr>
                          <a:rPr lang="en-US" sz="2400" i="1"/>
                          <m:t>196∗</m:t>
                        </m:r>
                        <m:sSub>
                          <m:sSubPr>
                            <m:ctrlPr>
                              <a:rPr lang="vi-VN" sz="2400" i="1">
                                <a:solidFill>
                                  <a:srgbClr val="FF0000"/>
                                </a:solidFill>
                                <a:latin typeface="Cambria Math" panose="02040503050406030204" pitchFamily="18" charset="0"/>
                                <a:ea typeface="Cambria Math" panose="02040503050406030204" pitchFamily="18" charset="0"/>
                              </a:rPr>
                            </m:ctrlPr>
                          </m:sSubPr>
                          <m:e>
                            <m:r>
                              <a:rPr lang="vi-VN" sz="2400" i="1">
                                <a:solidFill>
                                  <a:srgbClr val="FF0000"/>
                                </a:solidFill>
                                <a:latin typeface="Cambria Math" panose="02040503050406030204" pitchFamily="18" charset="0"/>
                                <a:ea typeface="Cambria Math" panose="02040503050406030204" pitchFamily="18" charset="0"/>
                              </a:rPr>
                              <m:t>𝜃</m:t>
                            </m:r>
                          </m:e>
                          <m:sub>
                            <m:r>
                              <a:rPr lang="vi-VN" sz="2400" i="1">
                                <a:solidFill>
                                  <a:srgbClr val="FF0000"/>
                                </a:solidFill>
                                <a:latin typeface="Cambria Math" panose="02040503050406030204" pitchFamily="18" charset="0"/>
                                <a:ea typeface="Cambria Math" panose="02040503050406030204" pitchFamily="18" charset="0"/>
                              </a:rPr>
                              <m:t>1</m:t>
                            </m:r>
                          </m:sub>
                        </m:sSub>
                        <m:r>
                          <m:rPr>
                            <m:nor/>
                          </m:rPr>
                          <a:rPr lang="en-US" sz="2400" i="1"/>
                          <m:t> + 0.02∗</m:t>
                        </m:r>
                        <m:sSub>
                          <m:sSubPr>
                            <m:ctrlPr>
                              <a:rPr lang="vi-VN" sz="2400" i="1">
                                <a:solidFill>
                                  <a:srgbClr val="FF0000"/>
                                </a:solidFill>
                                <a:latin typeface="Cambria Math" panose="02040503050406030204" pitchFamily="18" charset="0"/>
                                <a:ea typeface="Cambria Math" panose="02040503050406030204" pitchFamily="18" charset="0"/>
                              </a:rPr>
                            </m:ctrlPr>
                          </m:sSubPr>
                          <m:e>
                            <m:r>
                              <a:rPr lang="vi-VN" sz="2400" i="1">
                                <a:solidFill>
                                  <a:srgbClr val="FF0000"/>
                                </a:solidFill>
                                <a:latin typeface="Cambria Math" panose="02040503050406030204" pitchFamily="18" charset="0"/>
                                <a:ea typeface="Cambria Math" panose="02040503050406030204" pitchFamily="18" charset="0"/>
                              </a:rPr>
                              <m:t>𝜃</m:t>
                            </m:r>
                          </m:e>
                          <m:sub>
                            <m:r>
                              <a:rPr lang="vi-VN" sz="2400" i="1">
                                <a:solidFill>
                                  <a:srgbClr val="FF0000"/>
                                </a:solidFill>
                                <a:latin typeface="Cambria Math" panose="02040503050406030204" pitchFamily="18" charset="0"/>
                                <a:ea typeface="Cambria Math" panose="02040503050406030204" pitchFamily="18" charset="0"/>
                              </a:rPr>
                              <m:t>2</m:t>
                            </m:r>
                          </m:sub>
                        </m:sSub>
                      </m:num>
                      <m:den>
                        <m:r>
                          <a:rPr lang="vi-VN" sz="2400" b="0" i="1">
                            <a:latin typeface="Cambria Math" panose="02040503050406030204" pitchFamily="18" charset="0"/>
                          </a:rPr>
                          <m:t>0.0396</m:t>
                        </m:r>
                      </m:den>
                    </m:f>
                    <m:r>
                      <a:rPr lang="vi-VN" sz="2400" b="0" i="1">
                        <a:latin typeface="Cambria Math" panose="02040503050406030204" pitchFamily="18" charset="0"/>
                      </a:rPr>
                      <m:t>=</m:t>
                    </m:r>
                    <m:f>
                      <m:fPr>
                        <m:ctrlPr>
                          <a:rPr lang="vi-VN" sz="2400" i="1">
                            <a:latin typeface="Cambria Math" panose="02040503050406030204" pitchFamily="18" charset="0"/>
                          </a:rPr>
                        </m:ctrlPr>
                      </m:fPr>
                      <m:num>
                        <m:r>
                          <m:rPr>
                            <m:nor/>
                          </m:rPr>
                          <a:rPr lang="en-US" sz="2400" i="1"/>
                          <m:t>0.</m:t>
                        </m:r>
                        <m:r>
                          <m:rPr>
                            <m:nor/>
                          </m:rPr>
                          <a:rPr lang="vi-VN" sz="2400" b="0" i="1"/>
                          <m:t>0</m:t>
                        </m:r>
                        <m:r>
                          <m:rPr>
                            <m:nor/>
                          </m:rPr>
                          <a:rPr lang="en-US" sz="2400" i="1"/>
                          <m:t>196∗</m:t>
                        </m:r>
                        <m:r>
                          <a:rPr lang="vi-VN" sz="2400" b="0" i="1">
                            <a:solidFill>
                              <a:srgbClr val="FF0000"/>
                            </a:solidFill>
                            <a:latin typeface="Cambria Math" panose="02040503050406030204" pitchFamily="18" charset="0"/>
                            <a:ea typeface="Cambria Math" panose="02040503050406030204" pitchFamily="18" charset="0"/>
                          </a:rPr>
                          <m:t>40</m:t>
                        </m:r>
                        <m:r>
                          <m:rPr>
                            <m:nor/>
                          </m:rPr>
                          <a:rPr lang="en-US" sz="2400" i="1"/>
                          <m:t>+ 0.02∗</m:t>
                        </m:r>
                        <m:r>
                          <a:rPr lang="vi-VN" sz="2400" b="0" i="1">
                            <a:solidFill>
                              <a:srgbClr val="FF0000"/>
                            </a:solidFill>
                            <a:latin typeface="Cambria Math" panose="02040503050406030204" pitchFamily="18" charset="0"/>
                            <a:ea typeface="Cambria Math" panose="02040503050406030204" pitchFamily="18" charset="0"/>
                          </a:rPr>
                          <m:t>49</m:t>
                        </m:r>
                      </m:num>
                      <m:den>
                        <m:r>
                          <a:rPr lang="vi-VN" sz="2400" i="1">
                            <a:latin typeface="Cambria Math" panose="02040503050406030204" pitchFamily="18" charset="0"/>
                          </a:rPr>
                          <m:t>0.0396</m:t>
                        </m:r>
                      </m:den>
                    </m:f>
                  </m:oMath>
                </a14:m>
                <a:r>
                  <a:rPr lang="en-US"/>
                  <a:t> = </a:t>
                </a:r>
                <a:r>
                  <a:rPr lang="en-US">
                    <a:solidFill>
                      <a:srgbClr val="FF0000"/>
                    </a:solidFill>
                  </a:rPr>
                  <a:t>44.5</a:t>
                </a:r>
              </a:p>
            </p:txBody>
          </p:sp>
        </mc:Choice>
        <mc:Fallback xmlns="">
          <p:sp>
            <p:nvSpPr>
              <p:cNvPr id="3" name="Content Placeholder 2">
                <a:extLst>
                  <a:ext uri="{FF2B5EF4-FFF2-40B4-BE49-F238E27FC236}">
                    <a16:creationId xmlns:a16="http://schemas.microsoft.com/office/drawing/2014/main" id="{6BC8B41E-B2F2-B544-9BD6-EFC357F7D50E}"/>
                  </a:ext>
                </a:extLst>
              </p:cNvPr>
              <p:cNvSpPr>
                <a:spLocks noGrp="1" noRot="1" noChangeAspect="1" noMove="1" noResize="1" noEditPoints="1" noAdjustHandles="1" noChangeArrowheads="1" noChangeShapeType="1" noTextEdit="1"/>
              </p:cNvSpPr>
              <p:nvPr>
                <p:ph idx="1"/>
              </p:nvPr>
            </p:nvSpPr>
            <p:spPr>
              <a:blipFill>
                <a:blip r:embed="rId2"/>
                <a:stretch>
                  <a:fillRect l="-1111" t="-1482"/>
                </a:stretch>
              </a:blipFill>
            </p:spPr>
            <p:txBody>
              <a:bodyPr/>
              <a:lstStyle/>
              <a:p>
                <a:r>
                  <a:rPr lang="en-US">
                    <a:noFill/>
                  </a:rPr>
                  <a:t> </a:t>
                </a:r>
              </a:p>
            </p:txBody>
          </p:sp>
        </mc:Fallback>
      </mc:AlternateContent>
    </p:spTree>
    <p:extLst>
      <p:ext uri="{BB962C8B-B14F-4D97-AF65-F5344CB8AC3E}">
        <p14:creationId xmlns:p14="http://schemas.microsoft.com/office/powerpoint/2010/main" val="164284765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8B37-6BDF-FE42-B7FE-092439876738}"/>
              </a:ext>
            </a:extLst>
          </p:cNvPr>
          <p:cNvSpPr>
            <a:spLocks noGrp="1"/>
          </p:cNvSpPr>
          <p:nvPr>
            <p:ph type="title"/>
          </p:nvPr>
        </p:nvSpPr>
        <p:spPr/>
        <p:txBody>
          <a:bodyPr/>
          <a:lstStyle/>
          <a:p>
            <a:r>
              <a:rPr lang="en-US"/>
              <a:t>Bias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8D73C2-0633-0843-9593-40E75C7CCD92}"/>
                  </a:ext>
                </a:extLst>
              </p:cNvPr>
              <p:cNvSpPr>
                <a:spLocks noGrp="1"/>
              </p:cNvSpPr>
              <p:nvPr>
                <p:ph idx="1"/>
              </p:nvPr>
            </p:nvSpPr>
            <p:spPr/>
            <p:txBody>
              <a:bodyPr/>
              <a:lstStyle/>
              <a:p>
                <a:r>
                  <a:rPr lang="en-US" dirty="0">
                    <a:solidFill>
                      <a:srgbClr val="FF0000"/>
                    </a:solidFill>
                  </a:rPr>
                  <a:t>Bias correction: </a:t>
                </a:r>
              </a:p>
              <a:p>
                <a:pPr marL="0" indent="0">
                  <a:buNone/>
                </a:pPr>
                <a14:m>
                  <m:oMathPara xmlns:m="http://schemas.openxmlformats.org/officeDocument/2006/math">
                    <m:oMathParaPr>
                      <m:jc m:val="centerGroup"/>
                    </m:oMathParaPr>
                    <m:oMath xmlns:m="http://schemas.openxmlformats.org/officeDocument/2006/math">
                      <m:sSub>
                        <m:sSubPr>
                          <m:ctrlPr>
                            <a:rPr lang="en-US" i="1">
                              <a:solidFill>
                                <a:srgbClr val="0066FF"/>
                              </a:solidFill>
                              <a:latin typeface="Cambria Math" panose="02040503050406030204" pitchFamily="18" charset="0"/>
                            </a:rPr>
                          </m:ctrlPr>
                        </m:sSubPr>
                        <m:e>
                          <m:r>
                            <m:rPr>
                              <m:sty m:val="p"/>
                            </m:rPr>
                            <a:rPr lang="en-US" i="1">
                              <a:solidFill>
                                <a:srgbClr val="0066FF"/>
                              </a:solidFill>
                              <a:latin typeface="Cambria Math" panose="02040503050406030204" pitchFamily="18" charset="0"/>
                            </a:rPr>
                            <m:t>V</m:t>
                          </m:r>
                        </m:e>
                        <m:sub>
                          <m:r>
                            <m:rPr>
                              <m:sty m:val="p"/>
                            </m:rPr>
                            <a:rPr lang="en-US" i="1">
                              <a:solidFill>
                                <a:srgbClr val="0066FF"/>
                              </a:solidFill>
                              <a:latin typeface="Cambria Math" panose="02040503050406030204" pitchFamily="18" charset="0"/>
                            </a:rPr>
                            <m:t>t</m:t>
                          </m:r>
                        </m:sub>
                      </m:sSub>
                      <m:r>
                        <a:rPr lang="vi-VN" i="1">
                          <a:solidFill>
                            <a:srgbClr val="0066FF"/>
                          </a:solidFill>
                          <a:latin typeface="Cambria Math" panose="02040503050406030204" pitchFamily="18" charset="0"/>
                        </a:rPr>
                        <m:t>′=</m:t>
                      </m:r>
                      <m:f>
                        <m:fPr>
                          <m:ctrlPr>
                            <a:rPr lang="en-US" i="1">
                              <a:solidFill>
                                <a:srgbClr val="0066FF"/>
                              </a:solidFill>
                              <a:latin typeface="Cambria Math" panose="02040503050406030204" pitchFamily="18" charset="0"/>
                            </a:rPr>
                          </m:ctrlPr>
                        </m:fPr>
                        <m:num>
                          <m:sSub>
                            <m:sSubPr>
                              <m:ctrlPr>
                                <a:rPr lang="en-US" i="1">
                                  <a:solidFill>
                                    <a:srgbClr val="0066FF"/>
                                  </a:solidFill>
                                  <a:latin typeface="Cambria Math" panose="02040503050406030204" pitchFamily="18" charset="0"/>
                                </a:rPr>
                              </m:ctrlPr>
                            </m:sSubPr>
                            <m:e>
                              <m:r>
                                <m:rPr>
                                  <m:sty m:val="p"/>
                                </m:rPr>
                                <a:rPr lang="en-US" i="1">
                                  <a:solidFill>
                                    <a:srgbClr val="0066FF"/>
                                  </a:solidFill>
                                  <a:latin typeface="Cambria Math" panose="02040503050406030204" pitchFamily="18" charset="0"/>
                                </a:rPr>
                                <m:t>V</m:t>
                              </m:r>
                            </m:e>
                            <m:sub>
                              <m:r>
                                <m:rPr>
                                  <m:sty m:val="p"/>
                                </m:rPr>
                                <a:rPr lang="en-US" i="1">
                                  <a:solidFill>
                                    <a:srgbClr val="0066FF"/>
                                  </a:solidFill>
                                  <a:latin typeface="Cambria Math" panose="02040503050406030204" pitchFamily="18" charset="0"/>
                                </a:rPr>
                                <m:t>t</m:t>
                              </m:r>
                            </m:sub>
                          </m:sSub>
                        </m:num>
                        <m:den>
                          <m:r>
                            <a:rPr lang="vi-VN" i="1">
                              <a:solidFill>
                                <a:srgbClr val="0066FF"/>
                              </a:solidFill>
                              <a:latin typeface="Cambria Math" panose="02040503050406030204" pitchFamily="18" charset="0"/>
                            </a:rPr>
                            <m:t>1−</m:t>
                          </m:r>
                          <m:sSup>
                            <m:sSupPr>
                              <m:ctrlPr>
                                <a:rPr lang="en-US" i="1">
                                  <a:solidFill>
                                    <a:srgbClr val="0066FF"/>
                                  </a:solidFill>
                                  <a:latin typeface="Cambria Math" panose="02040503050406030204" pitchFamily="18" charset="0"/>
                                </a:rPr>
                              </m:ctrlPr>
                            </m:sSupPr>
                            <m:e>
                              <m:r>
                                <a:rPr lang="en-US" i="1">
                                  <a:solidFill>
                                    <a:srgbClr val="0066FF"/>
                                  </a:solidFill>
                                  <a:latin typeface="Cambria Math" panose="02040503050406030204" pitchFamily="18" charset="0"/>
                                  <a:ea typeface="Cambria Math" panose="02040503050406030204" pitchFamily="18" charset="0"/>
                                </a:rPr>
                                <m:t>𝛽</m:t>
                              </m:r>
                            </m:e>
                            <m:sup>
                              <m:r>
                                <m:rPr>
                                  <m:sty m:val="p"/>
                                </m:rPr>
                                <a:rPr lang="en-US" i="1">
                                  <a:solidFill>
                                    <a:srgbClr val="0066FF"/>
                                  </a:solidFill>
                                  <a:latin typeface="Cambria Math" panose="02040503050406030204" pitchFamily="18" charset="0"/>
                                </a:rPr>
                                <m:t>t</m:t>
                              </m:r>
                            </m:sup>
                          </m:sSup>
                        </m:den>
                      </m:f>
                    </m:oMath>
                  </m:oMathPara>
                </a14:m>
                <a:endParaRPr lang="en-US" dirty="0"/>
              </a:p>
              <a:p>
                <a:pPr marL="0" indent="0">
                  <a:buNone/>
                </a:pPr>
                <a:r>
                  <a:rPr lang="en-US" dirty="0"/>
                  <a:t>t </a:t>
                </a:r>
                <a:r>
                  <a:rPr lang="en-US" dirty="0" err="1"/>
                  <a:t>càng</a:t>
                </a:r>
                <a:r>
                  <a:rPr lang="en-US" dirty="0"/>
                  <a:t> </a:t>
                </a:r>
                <a:r>
                  <a:rPr lang="en-US" dirty="0" err="1"/>
                  <a:t>lớn</a:t>
                </a:r>
                <a:r>
                  <a:rPr lang="en-US" dirty="0"/>
                  <a:t> </a:t>
                </a:r>
                <a:r>
                  <a:rPr lang="en-US" dirty="0">
                    <a:sym typeface="Wingdings" pitchFamily="2" charset="2"/>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𝛽</m:t>
                        </m:r>
                      </m:e>
                      <m:sup>
                        <m:r>
                          <m:rPr>
                            <m:sty m:val="p"/>
                          </m:rPr>
                          <a:rPr lang="en-US" i="1">
                            <a:latin typeface="Cambria Math" panose="02040503050406030204" pitchFamily="18" charset="0"/>
                          </a:rPr>
                          <m:t>t</m:t>
                        </m:r>
                      </m:sup>
                    </m:sSup>
                  </m:oMath>
                </a14:m>
                <a:r>
                  <a:rPr lang="en-US" dirty="0"/>
                  <a:t> </a:t>
                </a:r>
                <a:r>
                  <a:rPr lang="en-US" dirty="0" err="1"/>
                  <a:t>càng</a:t>
                </a:r>
                <a:r>
                  <a:rPr lang="en-US" dirty="0"/>
                  <a:t> </a:t>
                </a:r>
                <a:r>
                  <a:rPr lang="en-US" dirty="0" err="1"/>
                  <a:t>nhỏ</a:t>
                </a:r>
                <a:r>
                  <a:rPr lang="en-US" dirty="0"/>
                  <a:t> </a:t>
                </a:r>
                <a:r>
                  <a:rPr lang="en-US" dirty="0" err="1"/>
                  <a:t>và</a:t>
                </a:r>
                <a:r>
                  <a:rPr lang="en-US" dirty="0"/>
                  <a:t> </a:t>
                </a:r>
                <a:r>
                  <a:rPr lang="en-US" dirty="0" err="1"/>
                  <a:t>tiến</a:t>
                </a:r>
                <a:r>
                  <a:rPr lang="en-US" dirty="0"/>
                  <a:t> </a:t>
                </a:r>
                <a:r>
                  <a:rPr lang="en-US" dirty="0" err="1"/>
                  <a:t>về</a:t>
                </a:r>
                <a:r>
                  <a:rPr lang="en-US" dirty="0"/>
                  <a:t> 0.</a:t>
                </a:r>
              </a:p>
              <a:p>
                <a:pPr>
                  <a:buFont typeface="Wingdings" pitchFamily="2" charset="2"/>
                  <a:buChar char="è"/>
                </a:pPr>
                <a:r>
                  <a:rPr lang="en-US" dirty="0" err="1">
                    <a:sym typeface="Wingdings" pitchFamily="2" charset="2"/>
                  </a:rPr>
                  <a:t>Với</a:t>
                </a:r>
                <a:r>
                  <a:rPr lang="en-US" dirty="0">
                    <a:sym typeface="Wingdings" pitchFamily="2" charset="2"/>
                  </a:rPr>
                  <a:t> t </a:t>
                </a:r>
                <a:r>
                  <a:rPr lang="en-US" dirty="0" err="1">
                    <a:sym typeface="Wingdings" pitchFamily="2" charset="2"/>
                  </a:rPr>
                  <a:t>càng</a:t>
                </a:r>
                <a:r>
                  <a:rPr lang="en-US" dirty="0">
                    <a:sym typeface="Wingdings" pitchFamily="2" charset="2"/>
                  </a:rPr>
                  <a:t> </a:t>
                </a:r>
                <a:r>
                  <a:rPr lang="en-US" dirty="0" err="1">
                    <a:sym typeface="Wingdings" pitchFamily="2" charset="2"/>
                  </a:rPr>
                  <a:t>lớn</a:t>
                </a:r>
                <a:r>
                  <a:rPr lang="en-US" dirty="0">
                    <a:sym typeface="Wingdings" pitchFamily="2" charset="2"/>
                  </a:rPr>
                  <a:t>, </a:t>
                </a:r>
                <a:r>
                  <a:rPr lang="en-US" dirty="0" err="1">
                    <a:sym typeface="Wingdings" pitchFamily="2" charset="2"/>
                  </a:rPr>
                  <a:t>thì</a:t>
                </a:r>
                <a:r>
                  <a:rPr lang="en-US" dirty="0">
                    <a:sym typeface="Wingdings" pitchFamily="2" charset="2"/>
                  </a:rPr>
                  <a:t> </a:t>
                </a:r>
                <a14:m>
                  <m:oMath xmlns:m="http://schemas.openxmlformats.org/officeDocument/2006/math">
                    <m:sSub>
                      <m:sSubPr>
                        <m:ctrlPr>
                          <a:rPr lang="en-US" i="1">
                            <a:solidFill>
                              <a:srgbClr val="FF0000"/>
                            </a:solidFill>
                            <a:latin typeface="Cambria Math" panose="02040503050406030204" pitchFamily="18" charset="0"/>
                          </a:rPr>
                        </m:ctrlPr>
                      </m:sSubPr>
                      <m:e>
                        <m:r>
                          <m:rPr>
                            <m:sty m:val="p"/>
                          </m:rPr>
                          <a:rPr lang="en-US" i="1">
                            <a:solidFill>
                              <a:srgbClr val="FF0000"/>
                            </a:solidFill>
                            <a:latin typeface="Cambria Math" panose="02040503050406030204" pitchFamily="18" charset="0"/>
                          </a:rPr>
                          <m:t>V</m:t>
                        </m:r>
                      </m:e>
                      <m:sub>
                        <m:r>
                          <m:rPr>
                            <m:sty m:val="p"/>
                          </m:rPr>
                          <a:rPr lang="en-US" i="1">
                            <a:solidFill>
                              <a:srgbClr val="FF0000"/>
                            </a:solidFill>
                            <a:latin typeface="Cambria Math" panose="02040503050406030204" pitchFamily="18" charset="0"/>
                          </a:rPr>
                          <m:t>t</m:t>
                        </m:r>
                      </m:sub>
                    </m:sSub>
                    <m:r>
                      <a:rPr lang="vi-VN" i="1">
                        <a:solidFill>
                          <a:srgbClr val="FF0000"/>
                        </a:solidFill>
                        <a:latin typeface="Cambria Math" panose="02040503050406030204" pitchFamily="18" charset="0"/>
                      </a:rPr>
                      <m:t>′</m:t>
                    </m:r>
                    <m:r>
                      <a:rPr lang="vi-VN"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m:rPr>
                            <m:sty m:val="p"/>
                          </m:rPr>
                          <a:rPr lang="en-US" i="1">
                            <a:solidFill>
                              <a:srgbClr val="FF0000"/>
                            </a:solidFill>
                            <a:latin typeface="Cambria Math" panose="02040503050406030204" pitchFamily="18" charset="0"/>
                          </a:rPr>
                          <m:t>V</m:t>
                        </m:r>
                      </m:e>
                      <m:sub>
                        <m:r>
                          <m:rPr>
                            <m:sty m:val="p"/>
                          </m:rPr>
                          <a:rPr lang="en-US" i="1">
                            <a:solidFill>
                              <a:srgbClr val="FF0000"/>
                            </a:solidFill>
                            <a:latin typeface="Cambria Math" panose="02040503050406030204" pitchFamily="18" charset="0"/>
                          </a:rPr>
                          <m:t>t</m:t>
                        </m:r>
                      </m:sub>
                    </m:sSub>
                  </m:oMath>
                </a14:m>
                <a:endParaRPr lang="en-US" dirty="0"/>
              </a:p>
              <a:p>
                <a:pPr marL="0" indent="0">
                  <a:buNone/>
                </a:pPr>
                <a:endParaRPr lang="en-US" dirty="0"/>
              </a:p>
              <a:p>
                <a:pPr marL="0" indent="0">
                  <a:buNone/>
                </a:pPr>
                <a:r>
                  <a:rPr lang="en-US" dirty="0"/>
                  <a:t>Bias correction </a:t>
                </a:r>
                <a:r>
                  <a:rPr lang="en-US" dirty="0" err="1"/>
                  <a:t>chỉ</a:t>
                </a:r>
                <a:r>
                  <a:rPr lang="en-US" dirty="0"/>
                  <a:t> </a:t>
                </a:r>
                <a:r>
                  <a:rPr lang="en-US" dirty="0" err="1"/>
                  <a:t>thích</a:t>
                </a:r>
                <a:r>
                  <a:rPr lang="en-US" dirty="0"/>
                  <a:t> </a:t>
                </a:r>
                <a:r>
                  <a:rPr lang="en-US" dirty="0" err="1"/>
                  <a:t>hợp</a:t>
                </a:r>
                <a:r>
                  <a:rPr lang="en-US" dirty="0"/>
                  <a:t> </a:t>
                </a:r>
                <a:r>
                  <a:rPr lang="en-US" dirty="0" err="1">
                    <a:solidFill>
                      <a:srgbClr val="FF0000"/>
                    </a:solidFill>
                  </a:rPr>
                  <a:t>ở</a:t>
                </a:r>
                <a:r>
                  <a:rPr lang="en-US" dirty="0">
                    <a:solidFill>
                      <a:srgbClr val="FF0000"/>
                    </a:solidFill>
                  </a:rPr>
                  <a:t> </a:t>
                </a:r>
                <a:r>
                  <a:rPr lang="en-US" dirty="0" err="1">
                    <a:solidFill>
                      <a:srgbClr val="FF0000"/>
                    </a:solidFill>
                  </a:rPr>
                  <a:t>giai</a:t>
                </a:r>
                <a:r>
                  <a:rPr lang="en-US" dirty="0">
                    <a:solidFill>
                      <a:srgbClr val="FF0000"/>
                    </a:solidFill>
                  </a:rPr>
                  <a:t> </a:t>
                </a:r>
                <a:r>
                  <a:rPr lang="en-US" dirty="0" err="1">
                    <a:solidFill>
                      <a:srgbClr val="FF0000"/>
                    </a:solidFill>
                  </a:rPr>
                  <a:t>đoạn</a:t>
                </a:r>
                <a:r>
                  <a:rPr lang="en-US" dirty="0">
                    <a:solidFill>
                      <a:srgbClr val="FF0000"/>
                    </a:solidFill>
                  </a:rPr>
                  <a:t> </a:t>
                </a:r>
                <a:r>
                  <a:rPr lang="en-US" dirty="0" err="1">
                    <a:solidFill>
                      <a:srgbClr val="FF0000"/>
                    </a:solidFill>
                  </a:rPr>
                  <a:t>đầu</a:t>
                </a:r>
                <a:r>
                  <a:rPr lang="en-US" dirty="0">
                    <a:solidFill>
                      <a:srgbClr val="FF0000"/>
                    </a:solidFill>
                  </a:rPr>
                  <a:t> (initial phase) </a:t>
                </a:r>
                <a:r>
                  <a:rPr lang="en-US" dirty="0" err="1"/>
                  <a:t>của</a:t>
                </a:r>
                <a:r>
                  <a:rPr lang="en-US" dirty="0"/>
                  <a:t> </a:t>
                </a:r>
                <a:r>
                  <a:rPr lang="en-US" dirty="0" err="1"/>
                  <a:t>pha</a:t>
                </a:r>
                <a:r>
                  <a:rPr lang="en-US" dirty="0"/>
                  <a:t> </a:t>
                </a:r>
                <a:r>
                  <a:rPr lang="en-US" dirty="0" err="1"/>
                  <a:t>huấn</a:t>
                </a:r>
                <a:r>
                  <a:rPr lang="en-US" dirty="0"/>
                  <a:t> </a:t>
                </a:r>
                <a:r>
                  <a:rPr lang="en-US" dirty="0" err="1"/>
                  <a:t>luyện</a:t>
                </a:r>
                <a:r>
                  <a:rPr lang="en-US" dirty="0"/>
                  <a:t>, </a:t>
                </a:r>
                <a:r>
                  <a:rPr lang="en-US" dirty="0" err="1"/>
                  <a:t>nhằm</a:t>
                </a:r>
                <a:r>
                  <a:rPr lang="en-US" dirty="0"/>
                  <a:t> </a:t>
                </a:r>
                <a:r>
                  <a:rPr lang="en-US" dirty="0" err="1"/>
                  <a:t>giúp</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a:solidFill>
                      <a:srgbClr val="FF0000"/>
                    </a:solidFill>
                  </a:rPr>
                  <a:t>xu </a:t>
                </a:r>
                <a:r>
                  <a:rPr lang="en-US" dirty="0" err="1">
                    <a:solidFill>
                      <a:srgbClr val="FF0000"/>
                    </a:solidFill>
                  </a:rPr>
                  <a:t>hướng</a:t>
                </a:r>
                <a:r>
                  <a:rPr lang="en-US" dirty="0">
                    <a:solidFill>
                      <a:srgbClr val="FF0000"/>
                    </a:solidFill>
                  </a:rPr>
                  <a:t> </a:t>
                </a:r>
                <a:r>
                  <a:rPr lang="en-US" dirty="0" err="1">
                    <a:solidFill>
                      <a:srgbClr val="FF0000"/>
                    </a:solidFill>
                  </a:rPr>
                  <a:t>của</a:t>
                </a:r>
                <a:r>
                  <a:rPr lang="en-US" dirty="0">
                    <a:solidFill>
                      <a:srgbClr val="FF0000"/>
                    </a:solidFill>
                  </a:rPr>
                  <a:t> gradient descent </a:t>
                </a:r>
                <a:r>
                  <a:rPr lang="en-US" dirty="0" err="1">
                    <a:solidFill>
                      <a:srgbClr val="FF0000"/>
                    </a:solidFill>
                  </a:rPr>
                  <a:t>có</a:t>
                </a:r>
                <a:r>
                  <a:rPr lang="en-US" dirty="0">
                    <a:solidFill>
                      <a:srgbClr val="FF0000"/>
                    </a:solidFill>
                  </a:rPr>
                  <a:t> </a:t>
                </a:r>
                <a:r>
                  <a:rPr lang="en-US" dirty="0" err="1">
                    <a:solidFill>
                      <a:srgbClr val="FF0000"/>
                    </a:solidFill>
                  </a:rPr>
                  <a:t>chính</a:t>
                </a:r>
                <a:r>
                  <a:rPr lang="en-US" dirty="0">
                    <a:solidFill>
                      <a:srgbClr val="FF0000"/>
                    </a:solidFill>
                  </a:rPr>
                  <a:t> </a:t>
                </a:r>
                <a:r>
                  <a:rPr lang="en-US" dirty="0" err="1">
                    <a:solidFill>
                      <a:srgbClr val="FF0000"/>
                    </a:solidFill>
                  </a:rPr>
                  <a:t>xác</a:t>
                </a:r>
                <a:r>
                  <a:rPr lang="en-US" dirty="0">
                    <a:solidFill>
                      <a:srgbClr val="FF0000"/>
                    </a:solidFill>
                  </a:rPr>
                  <a:t> </a:t>
                </a:r>
                <a:r>
                  <a:rPr lang="en-US" dirty="0" err="1">
                    <a:solidFill>
                      <a:srgbClr val="FF0000"/>
                    </a:solidFill>
                  </a:rPr>
                  <a:t>như</a:t>
                </a:r>
                <a:r>
                  <a:rPr lang="en-US" dirty="0">
                    <a:solidFill>
                      <a:srgbClr val="FF0000"/>
                    </a:solidFill>
                  </a:rPr>
                  <a:t> </a:t>
                </a:r>
                <a:r>
                  <a:rPr lang="en-US" dirty="0" err="1">
                    <a:solidFill>
                      <a:srgbClr val="FF0000"/>
                    </a:solidFill>
                  </a:rPr>
                  <a:t>mong</a:t>
                </a:r>
                <a:r>
                  <a:rPr lang="en-US" dirty="0">
                    <a:solidFill>
                      <a:srgbClr val="FF0000"/>
                    </a:solidFill>
                  </a:rPr>
                  <a:t> </a:t>
                </a:r>
                <a:r>
                  <a:rPr lang="en-US" dirty="0" err="1">
                    <a:solidFill>
                      <a:srgbClr val="FF0000"/>
                    </a:solidFill>
                  </a:rPr>
                  <a:t>muốn</a:t>
                </a:r>
                <a:r>
                  <a:rPr lang="en-US" dirty="0">
                    <a:solidFill>
                      <a:srgbClr val="FF0000"/>
                    </a:solidFill>
                  </a:rPr>
                  <a:t> hay </a:t>
                </a:r>
                <a:r>
                  <a:rPr lang="en-US" dirty="0" err="1">
                    <a:solidFill>
                      <a:srgbClr val="FF0000"/>
                    </a:solidFill>
                  </a:rPr>
                  <a:t>không</a:t>
                </a:r>
                <a:r>
                  <a:rPr lang="en-US" dirty="0"/>
                  <a:t>. </a:t>
                </a:r>
              </a:p>
            </p:txBody>
          </p:sp>
        </mc:Choice>
        <mc:Fallback xmlns="">
          <p:sp>
            <p:nvSpPr>
              <p:cNvPr id="3" name="Content Placeholder 2">
                <a:extLst>
                  <a:ext uri="{FF2B5EF4-FFF2-40B4-BE49-F238E27FC236}">
                    <a16:creationId xmlns:a16="http://schemas.microsoft.com/office/drawing/2014/main" id="{6D8D73C2-0633-0843-9593-40E75C7CCD92}"/>
                  </a:ext>
                </a:extLst>
              </p:cNvPr>
              <p:cNvSpPr>
                <a:spLocks noGrp="1" noRot="1" noChangeAspect="1" noMove="1" noResize="1" noEditPoints="1" noAdjustHandles="1" noChangeArrowheads="1" noChangeShapeType="1" noTextEdit="1"/>
              </p:cNvSpPr>
              <p:nvPr>
                <p:ph idx="1"/>
              </p:nvPr>
            </p:nvSpPr>
            <p:spPr>
              <a:blipFill>
                <a:blip r:embed="rId2"/>
                <a:stretch>
                  <a:fillRect l="-1273" t="-1401" r="-926"/>
                </a:stretch>
              </a:blipFill>
            </p:spPr>
            <p:txBody>
              <a:bodyPr/>
              <a:lstStyle/>
              <a:p>
                <a:r>
                  <a:rPr lang="en-US">
                    <a:noFill/>
                  </a:rPr>
                  <a:t> </a:t>
                </a:r>
              </a:p>
            </p:txBody>
          </p:sp>
        </mc:Fallback>
      </mc:AlternateContent>
    </p:spTree>
    <p:extLst>
      <p:ext uri="{BB962C8B-B14F-4D97-AF65-F5344CB8AC3E}">
        <p14:creationId xmlns:p14="http://schemas.microsoft.com/office/powerpoint/2010/main" val="1495971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pPr algn="l"/>
            <a:r>
              <a:rPr lang="en-US"/>
              <a:t>Batch and Mini-batch</a:t>
            </a:r>
          </a:p>
        </p:txBody>
      </p:sp>
    </p:spTree>
    <p:extLst>
      <p:ext uri="{BB962C8B-B14F-4D97-AF65-F5344CB8AC3E}">
        <p14:creationId xmlns:p14="http://schemas.microsoft.com/office/powerpoint/2010/main" val="3647709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r>
              <a:rPr lang="en-US" dirty="0">
                <a:solidFill>
                  <a:srgbClr val="0066FF"/>
                </a:solidFill>
              </a:rPr>
              <a:t>Momentum</a:t>
            </a:r>
            <a:r>
              <a:rPr lang="en-US" dirty="0"/>
              <a:t> </a:t>
            </a:r>
          </a:p>
        </p:txBody>
      </p:sp>
    </p:spTree>
    <p:extLst>
      <p:ext uri="{BB962C8B-B14F-4D97-AF65-F5344CB8AC3E}">
        <p14:creationId xmlns:p14="http://schemas.microsoft.com/office/powerpoint/2010/main" val="36789356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99BD-1F55-9846-947E-3FEEC9C4D723}"/>
              </a:ext>
            </a:extLst>
          </p:cNvPr>
          <p:cNvSpPr>
            <a:spLocks noGrp="1"/>
          </p:cNvSpPr>
          <p:nvPr>
            <p:ph type="title"/>
          </p:nvPr>
        </p:nvSpPr>
        <p:spPr/>
        <p:txBody>
          <a:bodyPr/>
          <a:lstStyle/>
          <a:p>
            <a:r>
              <a:rPr lang="en-US"/>
              <a:t>Momentum</a:t>
            </a:r>
          </a:p>
        </p:txBody>
      </p:sp>
      <p:sp>
        <p:nvSpPr>
          <p:cNvPr id="3" name="Content Placeholder 2">
            <a:extLst>
              <a:ext uri="{FF2B5EF4-FFF2-40B4-BE49-F238E27FC236}">
                <a16:creationId xmlns:a16="http://schemas.microsoft.com/office/drawing/2014/main" id="{40E64559-A662-0F40-82EE-B7F96A0063CA}"/>
              </a:ext>
            </a:extLst>
          </p:cNvPr>
          <p:cNvSpPr>
            <a:spLocks noGrp="1"/>
          </p:cNvSpPr>
          <p:nvPr>
            <p:ph idx="1"/>
          </p:nvPr>
        </p:nvSpPr>
        <p:spPr/>
        <p:txBody>
          <a:bodyPr/>
          <a:lstStyle/>
          <a:p>
            <a:r>
              <a:rPr lang="en-US"/>
              <a:t>Momentum được tạm hiểu là động lượng, là một khái niệm vay mượn từ vật lý học. Mục tiêu của Momentum là </a:t>
            </a:r>
            <a:r>
              <a:rPr lang="en-US">
                <a:solidFill>
                  <a:srgbClr val="FF0000"/>
                </a:solidFill>
              </a:rPr>
              <a:t>đánh giá tốc độ thay đổi của một đối tượng nào đó trong một khoảng thời gian xác định </a:t>
            </a:r>
            <a:r>
              <a:rPr lang="en-US"/>
              <a:t>nhằm hiểu được </a:t>
            </a:r>
            <a:r>
              <a:rPr lang="en-US">
                <a:solidFill>
                  <a:srgbClr val="FF0000"/>
                </a:solidFill>
              </a:rPr>
              <a:t>xu hướng (trend) của nó</a:t>
            </a:r>
            <a:r>
              <a:rPr lang="en-US"/>
              <a:t>.</a:t>
            </a:r>
          </a:p>
        </p:txBody>
      </p:sp>
    </p:spTree>
    <p:extLst>
      <p:ext uri="{BB962C8B-B14F-4D97-AF65-F5344CB8AC3E}">
        <p14:creationId xmlns:p14="http://schemas.microsoft.com/office/powerpoint/2010/main" val="22097969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531F-A750-D24E-9B46-4277037336B5}"/>
              </a:ext>
            </a:extLst>
          </p:cNvPr>
          <p:cNvSpPr>
            <a:spLocks noGrp="1"/>
          </p:cNvSpPr>
          <p:nvPr>
            <p:ph type="title"/>
          </p:nvPr>
        </p:nvSpPr>
        <p:spPr/>
        <p:txBody>
          <a:bodyPr/>
          <a:lstStyle/>
          <a:p>
            <a:r>
              <a:rPr lang="en-US"/>
              <a:t>Momentum </a:t>
            </a:r>
          </a:p>
        </p:txBody>
      </p:sp>
      <p:pic>
        <p:nvPicPr>
          <p:cNvPr id="4" name="Picture 3">
            <a:extLst>
              <a:ext uri="{FF2B5EF4-FFF2-40B4-BE49-F238E27FC236}">
                <a16:creationId xmlns:a16="http://schemas.microsoft.com/office/drawing/2014/main" id="{1AA8D3E7-DD38-0A48-A410-4F2D7965B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828800"/>
            <a:ext cx="10287000" cy="1778000"/>
          </a:xfrm>
          <a:prstGeom prst="rect">
            <a:avLst/>
          </a:prstGeom>
        </p:spPr>
      </p:pic>
      <p:cxnSp>
        <p:nvCxnSpPr>
          <p:cNvPr id="6" name="Straight Arrow Connector 5">
            <a:extLst>
              <a:ext uri="{FF2B5EF4-FFF2-40B4-BE49-F238E27FC236}">
                <a16:creationId xmlns:a16="http://schemas.microsoft.com/office/drawing/2014/main" id="{EB364A85-EEEB-EC44-A886-65EF85991EB7}"/>
              </a:ext>
            </a:extLst>
          </p:cNvPr>
          <p:cNvCxnSpPr/>
          <p:nvPr/>
        </p:nvCxnSpPr>
        <p:spPr>
          <a:xfrm flipV="1">
            <a:off x="939800" y="1828800"/>
            <a:ext cx="0" cy="1828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382EA8E1-C0DA-4D4B-A3D8-F7FDC413F3E3}"/>
              </a:ext>
            </a:extLst>
          </p:cNvPr>
          <p:cNvSpPr txBox="1"/>
          <p:nvPr/>
        </p:nvSpPr>
        <p:spPr>
          <a:xfrm>
            <a:off x="463348" y="2481590"/>
            <a:ext cx="364202" cy="523220"/>
          </a:xfrm>
          <a:prstGeom prst="rect">
            <a:avLst/>
          </a:prstGeom>
          <a:noFill/>
        </p:spPr>
        <p:txBody>
          <a:bodyPr wrap="none" rtlCol="0">
            <a:spAutoFit/>
          </a:bodyPr>
          <a:lstStyle/>
          <a:p>
            <a:r>
              <a:rPr lang="en-US" sz="2800"/>
              <a:t>x</a:t>
            </a:r>
          </a:p>
        </p:txBody>
      </p:sp>
      <p:cxnSp>
        <p:nvCxnSpPr>
          <p:cNvPr id="9" name="Straight Arrow Connector 8">
            <a:extLst>
              <a:ext uri="{FF2B5EF4-FFF2-40B4-BE49-F238E27FC236}">
                <a16:creationId xmlns:a16="http://schemas.microsoft.com/office/drawing/2014/main" id="{3F48F60E-46C2-EA47-B1A6-A7437261A1A8}"/>
              </a:ext>
            </a:extLst>
          </p:cNvPr>
          <p:cNvCxnSpPr/>
          <p:nvPr/>
        </p:nvCxnSpPr>
        <p:spPr>
          <a:xfrm>
            <a:off x="952500" y="3657600"/>
            <a:ext cx="48387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E14C1BBD-39A3-9646-9B7D-3A08B744F5AB}"/>
              </a:ext>
            </a:extLst>
          </p:cNvPr>
          <p:cNvSpPr txBox="1"/>
          <p:nvPr/>
        </p:nvSpPr>
        <p:spPr>
          <a:xfrm>
            <a:off x="2667000" y="3810000"/>
            <a:ext cx="364202" cy="523220"/>
          </a:xfrm>
          <a:prstGeom prst="rect">
            <a:avLst/>
          </a:prstGeom>
          <a:noFill/>
        </p:spPr>
        <p:txBody>
          <a:bodyPr wrap="none" rtlCol="0">
            <a:spAutoFit/>
          </a:bodyPr>
          <a:lstStyle/>
          <a:p>
            <a:r>
              <a:rPr lang="en-US" sz="2800"/>
              <a:t>y</a:t>
            </a:r>
          </a:p>
        </p:txBody>
      </p:sp>
      <p:sp>
        <p:nvSpPr>
          <p:cNvPr id="11" name="TextBox 10">
            <a:extLst>
              <a:ext uri="{FF2B5EF4-FFF2-40B4-BE49-F238E27FC236}">
                <a16:creationId xmlns:a16="http://schemas.microsoft.com/office/drawing/2014/main" id="{3336FB30-AC5B-1B4B-B4C2-A216260DA73C}"/>
              </a:ext>
            </a:extLst>
          </p:cNvPr>
          <p:cNvSpPr txBox="1"/>
          <p:nvPr/>
        </p:nvSpPr>
        <p:spPr>
          <a:xfrm>
            <a:off x="939800" y="4485619"/>
            <a:ext cx="10490200" cy="1384995"/>
          </a:xfrm>
          <a:prstGeom prst="rect">
            <a:avLst/>
          </a:prstGeom>
          <a:noFill/>
        </p:spPr>
        <p:txBody>
          <a:bodyPr wrap="square" rtlCol="0">
            <a:spAutoFit/>
          </a:bodyPr>
          <a:lstStyle/>
          <a:p>
            <a:r>
              <a:rPr lang="en-US" sz="2800">
                <a:solidFill>
                  <a:srgbClr val="0066FF"/>
                </a:solidFill>
              </a:rPr>
              <a:t>Trục x – tốc độ biến thiên sau mỗi lần lặp t.</a:t>
            </a:r>
          </a:p>
          <a:p>
            <a:r>
              <a:rPr lang="en-US" sz="2800">
                <a:solidFill>
                  <a:srgbClr val="FF0000"/>
                </a:solidFill>
              </a:rPr>
              <a:t>Trục y – tốc độ hội tụ về điểm tối tiểu.</a:t>
            </a:r>
          </a:p>
          <a:p>
            <a:r>
              <a:rPr lang="en-US" sz="2800" b="1" i="1">
                <a:solidFill>
                  <a:srgbClr val="008000"/>
                </a:solidFill>
              </a:rPr>
              <a:t>Mục tiêu</a:t>
            </a:r>
            <a:r>
              <a:rPr lang="en-US" sz="2800" i="1">
                <a:solidFill>
                  <a:srgbClr val="008000"/>
                </a:solidFill>
              </a:rPr>
              <a:t>: x chậm lại, y tăng lên.</a:t>
            </a:r>
          </a:p>
        </p:txBody>
      </p:sp>
    </p:spTree>
    <p:extLst>
      <p:ext uri="{BB962C8B-B14F-4D97-AF65-F5344CB8AC3E}">
        <p14:creationId xmlns:p14="http://schemas.microsoft.com/office/powerpoint/2010/main" val="3206112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33FF-3693-E549-A148-6A94DE5FF718}"/>
              </a:ext>
            </a:extLst>
          </p:cNvPr>
          <p:cNvSpPr>
            <a:spLocks noGrp="1"/>
          </p:cNvSpPr>
          <p:nvPr>
            <p:ph type="title"/>
          </p:nvPr>
        </p:nvSpPr>
        <p:spPr/>
        <p:txBody>
          <a:bodyPr/>
          <a:lstStyle/>
          <a:p>
            <a:r>
              <a:rPr lang="en-US"/>
              <a:t>Giải thích Momentum</a:t>
            </a:r>
          </a:p>
        </p:txBody>
      </p:sp>
      <p:pic>
        <p:nvPicPr>
          <p:cNvPr id="1026" name="Picture 2" descr="Optimization Algorithms in Deep Learning | by Ashwin Singh | Medium">
            <a:extLst>
              <a:ext uri="{FF2B5EF4-FFF2-40B4-BE49-F238E27FC236}">
                <a16:creationId xmlns:a16="http://schemas.microsoft.com/office/drawing/2014/main" id="{6C44C6E4-862E-7C40-B7FA-E663504F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295400"/>
            <a:ext cx="9321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86C5723-919B-A941-B20A-F9116A4D4478}"/>
              </a:ext>
            </a:extLst>
          </p:cNvPr>
          <p:cNvSpPr/>
          <p:nvPr/>
        </p:nvSpPr>
        <p:spPr>
          <a:xfrm>
            <a:off x="3657600" y="40386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4C985F-87A9-D14C-BA4D-B2AFB3102046}"/>
              </a:ext>
            </a:extLst>
          </p:cNvPr>
          <p:cNvSpPr/>
          <p:nvPr/>
        </p:nvSpPr>
        <p:spPr>
          <a:xfrm>
            <a:off x="5867400" y="5105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DD17D7-CB8B-3F47-9880-40961E43E1BF}"/>
              </a:ext>
            </a:extLst>
          </p:cNvPr>
          <p:cNvSpPr txBox="1"/>
          <p:nvPr/>
        </p:nvSpPr>
        <p:spPr>
          <a:xfrm>
            <a:off x="813710" y="1992868"/>
            <a:ext cx="3554178" cy="369332"/>
          </a:xfrm>
          <a:prstGeom prst="rect">
            <a:avLst/>
          </a:prstGeom>
          <a:noFill/>
        </p:spPr>
        <p:txBody>
          <a:bodyPr wrap="none" rtlCol="0">
            <a:spAutoFit/>
          </a:bodyPr>
          <a:lstStyle/>
          <a:p>
            <a:r>
              <a:rPr lang="en-US">
                <a:solidFill>
                  <a:srgbClr val="0066FF"/>
                </a:solidFill>
              </a:rPr>
              <a:t>Khối này trược xuống mặt phẳng</a:t>
            </a:r>
          </a:p>
        </p:txBody>
      </p:sp>
      <p:sp>
        <p:nvSpPr>
          <p:cNvPr id="8" name="Oval 7">
            <a:extLst>
              <a:ext uri="{FF2B5EF4-FFF2-40B4-BE49-F238E27FC236}">
                <a16:creationId xmlns:a16="http://schemas.microsoft.com/office/drawing/2014/main" id="{E05DB404-1DE3-C048-8A8C-3667FF954933}"/>
              </a:ext>
            </a:extLst>
          </p:cNvPr>
          <p:cNvSpPr/>
          <p:nvPr/>
        </p:nvSpPr>
        <p:spPr>
          <a:xfrm>
            <a:off x="27432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31449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33FF-3693-E549-A148-6A94DE5FF718}"/>
              </a:ext>
            </a:extLst>
          </p:cNvPr>
          <p:cNvSpPr>
            <a:spLocks noGrp="1"/>
          </p:cNvSpPr>
          <p:nvPr>
            <p:ph type="title"/>
          </p:nvPr>
        </p:nvSpPr>
        <p:spPr/>
        <p:txBody>
          <a:bodyPr/>
          <a:lstStyle/>
          <a:p>
            <a:r>
              <a:rPr lang="en-US"/>
              <a:t>Giải thích Momentum</a:t>
            </a:r>
          </a:p>
        </p:txBody>
      </p:sp>
      <p:pic>
        <p:nvPicPr>
          <p:cNvPr id="1026" name="Picture 2" descr="Optimization Algorithms in Deep Learning | by Ashwin Singh | Medium">
            <a:extLst>
              <a:ext uri="{FF2B5EF4-FFF2-40B4-BE49-F238E27FC236}">
                <a16:creationId xmlns:a16="http://schemas.microsoft.com/office/drawing/2014/main" id="{6C44C6E4-862E-7C40-B7FA-E663504F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295400"/>
            <a:ext cx="9321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86C5723-919B-A941-B20A-F9116A4D4478}"/>
              </a:ext>
            </a:extLst>
          </p:cNvPr>
          <p:cNvSpPr/>
          <p:nvPr/>
        </p:nvSpPr>
        <p:spPr>
          <a:xfrm>
            <a:off x="3657600" y="40386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4C985F-87A9-D14C-BA4D-B2AFB3102046}"/>
              </a:ext>
            </a:extLst>
          </p:cNvPr>
          <p:cNvSpPr/>
          <p:nvPr/>
        </p:nvSpPr>
        <p:spPr>
          <a:xfrm>
            <a:off x="5867400" y="5105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DD17D7-CB8B-3F47-9880-40961E43E1BF}"/>
              </a:ext>
            </a:extLst>
          </p:cNvPr>
          <p:cNvSpPr txBox="1"/>
          <p:nvPr/>
        </p:nvSpPr>
        <p:spPr>
          <a:xfrm>
            <a:off x="838200" y="1417638"/>
            <a:ext cx="3377290" cy="707886"/>
          </a:xfrm>
          <a:prstGeom prst="rect">
            <a:avLst/>
          </a:prstGeom>
          <a:noFill/>
        </p:spPr>
        <p:txBody>
          <a:bodyPr wrap="square" rtlCol="0">
            <a:spAutoFit/>
          </a:bodyPr>
          <a:lstStyle/>
          <a:p>
            <a:r>
              <a:rPr lang="en-US" sz="2000" i="1">
                <a:solidFill>
                  <a:srgbClr val="008000"/>
                </a:solidFill>
              </a:rPr>
              <a:t>Cần thêm “động lượng” để vượt qua local minima</a:t>
            </a:r>
          </a:p>
        </p:txBody>
      </p:sp>
      <p:sp>
        <p:nvSpPr>
          <p:cNvPr id="8" name="Oval 7">
            <a:extLst>
              <a:ext uri="{FF2B5EF4-FFF2-40B4-BE49-F238E27FC236}">
                <a16:creationId xmlns:a16="http://schemas.microsoft.com/office/drawing/2014/main" id="{E05DB404-1DE3-C048-8A8C-3667FF954933}"/>
              </a:ext>
            </a:extLst>
          </p:cNvPr>
          <p:cNvSpPr/>
          <p:nvPr/>
        </p:nvSpPr>
        <p:spPr>
          <a:xfrm>
            <a:off x="3505200" y="3581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238B3C2-3EAA-EA4F-ADC0-454291CC2AE6}"/>
              </a:ext>
            </a:extLst>
          </p:cNvPr>
          <p:cNvSpPr/>
          <p:nvPr/>
        </p:nvSpPr>
        <p:spPr>
          <a:xfrm>
            <a:off x="2743200" y="3048000"/>
            <a:ext cx="24384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4D104C7-E26E-6C4B-B8A3-893B8E86613F}"/>
              </a:ext>
            </a:extLst>
          </p:cNvPr>
          <p:cNvCxnSpPr/>
          <p:nvPr/>
        </p:nvCxnSpPr>
        <p:spPr>
          <a:xfrm>
            <a:off x="2514600" y="2125524"/>
            <a:ext cx="990600" cy="9224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35303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33FF-3693-E549-A148-6A94DE5FF718}"/>
              </a:ext>
            </a:extLst>
          </p:cNvPr>
          <p:cNvSpPr>
            <a:spLocks noGrp="1"/>
          </p:cNvSpPr>
          <p:nvPr>
            <p:ph type="title"/>
          </p:nvPr>
        </p:nvSpPr>
        <p:spPr/>
        <p:txBody>
          <a:bodyPr/>
          <a:lstStyle/>
          <a:p>
            <a:r>
              <a:rPr lang="en-US"/>
              <a:t>Giải thích Momentum</a:t>
            </a:r>
          </a:p>
        </p:txBody>
      </p:sp>
      <p:pic>
        <p:nvPicPr>
          <p:cNvPr id="1026" name="Picture 2" descr="Optimization Algorithms in Deep Learning | by Ashwin Singh | Medium">
            <a:extLst>
              <a:ext uri="{FF2B5EF4-FFF2-40B4-BE49-F238E27FC236}">
                <a16:creationId xmlns:a16="http://schemas.microsoft.com/office/drawing/2014/main" id="{6C44C6E4-862E-7C40-B7FA-E663504F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295400"/>
            <a:ext cx="9321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86C5723-919B-A941-B20A-F9116A4D4478}"/>
              </a:ext>
            </a:extLst>
          </p:cNvPr>
          <p:cNvSpPr/>
          <p:nvPr/>
        </p:nvSpPr>
        <p:spPr>
          <a:xfrm>
            <a:off x="3657600" y="40386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4C985F-87A9-D14C-BA4D-B2AFB3102046}"/>
              </a:ext>
            </a:extLst>
          </p:cNvPr>
          <p:cNvSpPr/>
          <p:nvPr/>
        </p:nvSpPr>
        <p:spPr>
          <a:xfrm>
            <a:off x="5867400" y="5105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05DB404-1DE3-C048-8A8C-3667FF954933}"/>
              </a:ext>
            </a:extLst>
          </p:cNvPr>
          <p:cNvSpPr/>
          <p:nvPr/>
        </p:nvSpPr>
        <p:spPr>
          <a:xfrm>
            <a:off x="4495800" y="320981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E49049-3CD5-CE43-BC73-EC08FCDE9AAA}"/>
              </a:ext>
            </a:extLst>
          </p:cNvPr>
          <p:cNvSpPr txBox="1"/>
          <p:nvPr/>
        </p:nvSpPr>
        <p:spPr>
          <a:xfrm>
            <a:off x="1143000" y="1426999"/>
            <a:ext cx="3352800" cy="1200329"/>
          </a:xfrm>
          <a:prstGeom prst="rect">
            <a:avLst/>
          </a:prstGeom>
          <a:noFill/>
        </p:spPr>
        <p:txBody>
          <a:bodyPr wrap="square" rtlCol="0">
            <a:spAutoFit/>
          </a:bodyPr>
          <a:lstStyle/>
          <a:p>
            <a:r>
              <a:rPr lang="en-US" i="1">
                <a:solidFill>
                  <a:srgbClr val="0066FF"/>
                </a:solidFill>
              </a:rPr>
              <a:t>Cộng thêm một lượng giá trị gọi là momentum </a:t>
            </a:r>
            <a:r>
              <a:rPr lang="en-US" i="1">
                <a:solidFill>
                  <a:srgbClr val="0066FF"/>
                </a:solidFill>
                <a:sym typeface="Wingdings" pitchFamily="2" charset="2"/>
              </a:rPr>
              <a:t> khối tròn sẽ vượt được qua điểm cực tiểu local minima</a:t>
            </a:r>
            <a:endParaRPr lang="en-US" i="1">
              <a:solidFill>
                <a:srgbClr val="0066FF"/>
              </a:solidFill>
            </a:endParaRPr>
          </a:p>
        </p:txBody>
      </p:sp>
      <p:cxnSp>
        <p:nvCxnSpPr>
          <p:cNvPr id="12" name="Straight Arrow Connector 11">
            <a:extLst>
              <a:ext uri="{FF2B5EF4-FFF2-40B4-BE49-F238E27FC236}">
                <a16:creationId xmlns:a16="http://schemas.microsoft.com/office/drawing/2014/main" id="{DE0F3100-3705-964F-B79E-926D1106B10F}"/>
              </a:ext>
            </a:extLst>
          </p:cNvPr>
          <p:cNvCxnSpPr>
            <a:cxnSpLocks/>
          </p:cNvCxnSpPr>
          <p:nvPr/>
        </p:nvCxnSpPr>
        <p:spPr>
          <a:xfrm>
            <a:off x="4953000" y="3581400"/>
            <a:ext cx="609600" cy="68580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52CFDD-5B54-8C42-B65D-5ED12E56550C}"/>
              </a:ext>
            </a:extLst>
          </p:cNvPr>
          <p:cNvCxnSpPr>
            <a:cxnSpLocks/>
            <a:stCxn id="10" idx="2"/>
            <a:endCxn id="8" idx="1"/>
          </p:cNvCxnSpPr>
          <p:nvPr/>
        </p:nvCxnSpPr>
        <p:spPr>
          <a:xfrm>
            <a:off x="2819400" y="2627328"/>
            <a:ext cx="1743355" cy="6494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09931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33FF-3693-E549-A148-6A94DE5FF718}"/>
              </a:ext>
            </a:extLst>
          </p:cNvPr>
          <p:cNvSpPr>
            <a:spLocks noGrp="1"/>
          </p:cNvSpPr>
          <p:nvPr>
            <p:ph type="title"/>
          </p:nvPr>
        </p:nvSpPr>
        <p:spPr/>
        <p:txBody>
          <a:bodyPr/>
          <a:lstStyle/>
          <a:p>
            <a:r>
              <a:rPr lang="en-US"/>
              <a:t>Giải thích Momentum</a:t>
            </a:r>
          </a:p>
        </p:txBody>
      </p:sp>
      <p:pic>
        <p:nvPicPr>
          <p:cNvPr id="1026" name="Picture 2" descr="Optimization Algorithms in Deep Learning | by Ashwin Singh | Medium">
            <a:extLst>
              <a:ext uri="{FF2B5EF4-FFF2-40B4-BE49-F238E27FC236}">
                <a16:creationId xmlns:a16="http://schemas.microsoft.com/office/drawing/2014/main" id="{6C44C6E4-862E-7C40-B7FA-E663504F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295400"/>
            <a:ext cx="9321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86C5723-919B-A941-B20A-F9116A4D4478}"/>
              </a:ext>
            </a:extLst>
          </p:cNvPr>
          <p:cNvSpPr/>
          <p:nvPr/>
        </p:nvSpPr>
        <p:spPr>
          <a:xfrm>
            <a:off x="3657600" y="40386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4C985F-87A9-D14C-BA4D-B2AFB3102046}"/>
              </a:ext>
            </a:extLst>
          </p:cNvPr>
          <p:cNvSpPr/>
          <p:nvPr/>
        </p:nvSpPr>
        <p:spPr>
          <a:xfrm>
            <a:off x="5867400" y="5105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05DB404-1DE3-C048-8A8C-3667FF954933}"/>
              </a:ext>
            </a:extLst>
          </p:cNvPr>
          <p:cNvSpPr/>
          <p:nvPr/>
        </p:nvSpPr>
        <p:spPr>
          <a:xfrm>
            <a:off x="5664200" y="45847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416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BA5A-8435-DA4D-A268-9D7924F66D40}"/>
              </a:ext>
            </a:extLst>
          </p:cNvPr>
          <p:cNvSpPr>
            <a:spLocks noGrp="1"/>
          </p:cNvSpPr>
          <p:nvPr>
            <p:ph type="title"/>
          </p:nvPr>
        </p:nvSpPr>
        <p:spPr/>
        <p:txBody>
          <a:bodyPr/>
          <a:lstStyle/>
          <a:p>
            <a:r>
              <a:rPr lang="en-US"/>
              <a:t>Monentum</a:t>
            </a:r>
          </a:p>
        </p:txBody>
      </p:sp>
      <p:pic>
        <p:nvPicPr>
          <p:cNvPr id="1026" name="Picture 2" descr="Machine Learning cơ bản">
            <a:extLst>
              <a:ext uri="{FF2B5EF4-FFF2-40B4-BE49-F238E27FC236}">
                <a16:creationId xmlns:a16="http://schemas.microsoft.com/office/drawing/2014/main" id="{5C26494C-E0F4-6F42-B685-5A6208458C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3018" y="1600200"/>
            <a:ext cx="452596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6119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4B9C-6004-8641-8A29-A338ED1C4A95}"/>
              </a:ext>
            </a:extLst>
          </p:cNvPr>
          <p:cNvSpPr>
            <a:spLocks noGrp="1"/>
          </p:cNvSpPr>
          <p:nvPr>
            <p:ph type="title"/>
          </p:nvPr>
        </p:nvSpPr>
        <p:spPr/>
        <p:txBody>
          <a:bodyPr/>
          <a:lstStyle/>
          <a:p>
            <a:r>
              <a:rPr lang="en-US"/>
              <a:t>Momentum</a:t>
            </a:r>
          </a:p>
        </p:txBody>
      </p:sp>
      <p:grpSp>
        <p:nvGrpSpPr>
          <p:cNvPr id="67" name="Group 66">
            <a:extLst>
              <a:ext uri="{FF2B5EF4-FFF2-40B4-BE49-F238E27FC236}">
                <a16:creationId xmlns:a16="http://schemas.microsoft.com/office/drawing/2014/main" id="{4E8DF59E-DECF-2B4A-BCD9-FFE842357CF9}"/>
              </a:ext>
            </a:extLst>
          </p:cNvPr>
          <p:cNvGrpSpPr/>
          <p:nvPr/>
        </p:nvGrpSpPr>
        <p:grpSpPr>
          <a:xfrm>
            <a:off x="622300" y="1417639"/>
            <a:ext cx="9606765" cy="3481632"/>
            <a:chOff x="167382" y="1308592"/>
            <a:chExt cx="9606765" cy="3813359"/>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DCDE85F-C9D6-374E-AF72-FB68BA63A66A}"/>
                    </a:ext>
                  </a:extLst>
                </p:cNvPr>
                <p:cNvSpPr txBox="1"/>
                <p:nvPr/>
              </p:nvSpPr>
              <p:spPr>
                <a:xfrm>
                  <a:off x="913517" y="2540390"/>
                  <a:ext cx="497341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𝑣</m:t>
                            </m:r>
                          </m:e>
                          <m:sub>
                            <m:r>
                              <a:rPr lang="en-US" sz="3200" b="0" i="1" smtClean="0">
                                <a:solidFill>
                                  <a:srgbClr val="FF0000"/>
                                </a:solidFill>
                                <a:latin typeface="Cambria Math" charset="0"/>
                              </a:rPr>
                              <m:t>𝑑𝑊</m:t>
                            </m:r>
                          </m:sub>
                        </m:sSub>
                        <m:r>
                          <a:rPr lang="en-US" sz="3200" b="0" i="1" smtClean="0">
                            <a:solidFill>
                              <a:srgbClr val="FF0000"/>
                            </a:solidFill>
                            <a:latin typeface="Cambria Math" charset="0"/>
                          </a:rPr>
                          <m:t>=</m:t>
                        </m:r>
                        <m:r>
                          <a:rPr lang="en-US" sz="3200" b="0" i="1" smtClean="0">
                            <a:solidFill>
                              <a:srgbClr val="FF0000"/>
                            </a:solidFill>
                            <a:latin typeface="Cambria Math" charset="0"/>
                          </a:rPr>
                          <m:t>𝛽</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𝑣</m:t>
                            </m:r>
                          </m:e>
                          <m:sub>
                            <m:r>
                              <a:rPr lang="en-US" sz="3200" b="0" i="1" smtClean="0">
                                <a:solidFill>
                                  <a:srgbClr val="FF0000"/>
                                </a:solidFill>
                                <a:latin typeface="Cambria Math" charset="0"/>
                              </a:rPr>
                              <m:t>𝑑𝑊</m:t>
                            </m:r>
                          </m:sub>
                        </m:sSub>
                        <m:r>
                          <a:rPr lang="en-US" sz="3200" b="0" i="1" smtClean="0">
                            <a:solidFill>
                              <a:srgbClr val="FF0000"/>
                            </a:solidFill>
                            <a:latin typeface="Cambria Math" charset="0"/>
                          </a:rPr>
                          <m:t>+</m:t>
                        </m:r>
                        <m:d>
                          <m:dPr>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charset="0"/>
                              </a:rPr>
                              <m:t>1−</m:t>
                            </m:r>
                            <m:r>
                              <a:rPr lang="en-US" sz="3200" b="0" i="1" smtClean="0">
                                <a:solidFill>
                                  <a:srgbClr val="FF0000"/>
                                </a:solidFill>
                                <a:latin typeface="Cambria Math" charset="0"/>
                              </a:rPr>
                              <m:t>𝛽</m:t>
                            </m:r>
                          </m:e>
                        </m:d>
                        <m:r>
                          <a:rPr lang="en-US" sz="3200" b="0" i="1" smtClean="0">
                            <a:solidFill>
                              <a:srgbClr val="FF0000"/>
                            </a:solidFill>
                            <a:latin typeface="Cambria Math" charset="0"/>
                          </a:rPr>
                          <m:t>𝑑𝑊</m:t>
                        </m:r>
                      </m:oMath>
                    </m:oMathPara>
                  </a14:m>
                  <a:endParaRPr lang="en-US" sz="2800" dirty="0"/>
                </a:p>
              </p:txBody>
            </p:sp>
          </mc:Choice>
          <mc:Fallback xmlns="">
            <p:sp>
              <p:nvSpPr>
                <p:cNvPr id="61" name="TextBox 60">
                  <a:extLst>
                    <a:ext uri="{FF2B5EF4-FFF2-40B4-BE49-F238E27FC236}">
                      <a16:creationId xmlns:a16="http://schemas.microsoft.com/office/drawing/2014/main" id="{EDCDE85F-C9D6-374E-AF72-FB68BA63A66A}"/>
                    </a:ext>
                  </a:extLst>
                </p:cNvPr>
                <p:cNvSpPr txBox="1">
                  <a:spLocks noRot="1" noChangeAspect="1" noMove="1" noResize="1" noEditPoints="1" noAdjustHandles="1" noChangeArrowheads="1" noChangeShapeType="1" noTextEdit="1"/>
                </p:cNvSpPr>
                <p:nvPr/>
              </p:nvSpPr>
              <p:spPr>
                <a:xfrm>
                  <a:off x="913517" y="2540390"/>
                  <a:ext cx="4973413" cy="584775"/>
                </a:xfrm>
                <a:prstGeom prst="rect">
                  <a:avLst/>
                </a:prstGeom>
                <a:blipFill>
                  <a:blip r:embed="rId2"/>
                  <a:stretch>
                    <a:fillRect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621033C-77F3-0C4B-B3C8-0FA2CEF26DA3}"/>
                    </a:ext>
                  </a:extLst>
                </p:cNvPr>
                <p:cNvSpPr txBox="1"/>
                <p:nvPr/>
              </p:nvSpPr>
              <p:spPr>
                <a:xfrm>
                  <a:off x="913517" y="3187413"/>
                  <a:ext cx="457484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008000"/>
                                </a:solidFill>
                                <a:latin typeface="Cambria Math" panose="02040503050406030204" pitchFamily="18" charset="0"/>
                              </a:rPr>
                            </m:ctrlPr>
                          </m:sSubPr>
                          <m:e>
                            <m:r>
                              <a:rPr lang="en-US" sz="3200" b="0" i="1" smtClean="0">
                                <a:solidFill>
                                  <a:srgbClr val="008000"/>
                                </a:solidFill>
                                <a:latin typeface="Cambria Math" charset="0"/>
                              </a:rPr>
                              <m:t>𝑣</m:t>
                            </m:r>
                          </m:e>
                          <m:sub>
                            <m:r>
                              <a:rPr lang="en-US" sz="3200" b="0" i="1" smtClean="0">
                                <a:solidFill>
                                  <a:srgbClr val="008000"/>
                                </a:solidFill>
                                <a:latin typeface="Cambria Math" charset="0"/>
                              </a:rPr>
                              <m:t>𝑑𝑏</m:t>
                            </m:r>
                          </m:sub>
                        </m:sSub>
                        <m:r>
                          <a:rPr lang="en-US" sz="3200" b="0" i="1" smtClean="0">
                            <a:solidFill>
                              <a:srgbClr val="008000"/>
                            </a:solidFill>
                            <a:latin typeface="Cambria Math" charset="0"/>
                          </a:rPr>
                          <m:t>=</m:t>
                        </m:r>
                        <m:r>
                          <a:rPr lang="en-US" sz="3200" b="0" i="1" smtClean="0">
                            <a:solidFill>
                              <a:srgbClr val="008000"/>
                            </a:solidFill>
                            <a:latin typeface="Cambria Math" charset="0"/>
                          </a:rPr>
                          <m:t>𝛽</m:t>
                        </m:r>
                        <m:sSub>
                          <m:sSubPr>
                            <m:ctrlPr>
                              <a:rPr lang="en-US" sz="3200" b="0" i="1" smtClean="0">
                                <a:solidFill>
                                  <a:srgbClr val="008000"/>
                                </a:solidFill>
                                <a:latin typeface="Cambria Math" panose="02040503050406030204" pitchFamily="18" charset="0"/>
                              </a:rPr>
                            </m:ctrlPr>
                          </m:sSubPr>
                          <m:e>
                            <m:r>
                              <a:rPr lang="en-US" sz="3200" b="0" i="1" smtClean="0">
                                <a:solidFill>
                                  <a:srgbClr val="008000"/>
                                </a:solidFill>
                                <a:latin typeface="Cambria Math" charset="0"/>
                              </a:rPr>
                              <m:t>𝑣</m:t>
                            </m:r>
                          </m:e>
                          <m:sub>
                            <m:r>
                              <a:rPr lang="en-US" sz="3200" b="0" i="1" smtClean="0">
                                <a:solidFill>
                                  <a:srgbClr val="008000"/>
                                </a:solidFill>
                                <a:latin typeface="Cambria Math" charset="0"/>
                              </a:rPr>
                              <m:t>𝑑𝑏</m:t>
                            </m:r>
                          </m:sub>
                        </m:sSub>
                        <m:r>
                          <a:rPr lang="en-US" sz="3200" b="0" i="1" smtClean="0">
                            <a:solidFill>
                              <a:srgbClr val="008000"/>
                            </a:solidFill>
                            <a:latin typeface="Cambria Math" charset="0"/>
                          </a:rPr>
                          <m:t>+</m:t>
                        </m:r>
                        <m:d>
                          <m:dPr>
                            <m:ctrlPr>
                              <a:rPr lang="en-US" sz="3200" b="0" i="1" smtClean="0">
                                <a:solidFill>
                                  <a:srgbClr val="008000"/>
                                </a:solidFill>
                                <a:latin typeface="Cambria Math" panose="02040503050406030204" pitchFamily="18" charset="0"/>
                              </a:rPr>
                            </m:ctrlPr>
                          </m:dPr>
                          <m:e>
                            <m:r>
                              <a:rPr lang="en-US" sz="3200" b="0" i="1" smtClean="0">
                                <a:solidFill>
                                  <a:srgbClr val="008000"/>
                                </a:solidFill>
                                <a:latin typeface="Cambria Math" charset="0"/>
                              </a:rPr>
                              <m:t>1−</m:t>
                            </m:r>
                            <m:r>
                              <a:rPr lang="en-US" sz="3200" b="0" i="1" smtClean="0">
                                <a:solidFill>
                                  <a:srgbClr val="008000"/>
                                </a:solidFill>
                                <a:latin typeface="Cambria Math" charset="0"/>
                              </a:rPr>
                              <m:t>𝛽</m:t>
                            </m:r>
                          </m:e>
                        </m:d>
                        <m:r>
                          <a:rPr lang="en-US" sz="3200" b="0" i="1" smtClean="0">
                            <a:solidFill>
                              <a:srgbClr val="008000"/>
                            </a:solidFill>
                            <a:latin typeface="Cambria Math" charset="0"/>
                          </a:rPr>
                          <m:t>𝑑𝑏</m:t>
                        </m:r>
                      </m:oMath>
                    </m:oMathPara>
                  </a14:m>
                  <a:endParaRPr lang="en-US" sz="2800"/>
                </a:p>
              </p:txBody>
            </p:sp>
          </mc:Choice>
          <mc:Fallback xmlns="">
            <p:sp>
              <p:nvSpPr>
                <p:cNvPr id="62" name="TextBox 61">
                  <a:extLst>
                    <a:ext uri="{FF2B5EF4-FFF2-40B4-BE49-F238E27FC236}">
                      <a16:creationId xmlns:a16="http://schemas.microsoft.com/office/drawing/2014/main" id="{E621033C-77F3-0C4B-B3C8-0FA2CEF26DA3}"/>
                    </a:ext>
                  </a:extLst>
                </p:cNvPr>
                <p:cNvSpPr txBox="1">
                  <a:spLocks noRot="1" noChangeAspect="1" noMove="1" noResize="1" noEditPoints="1" noAdjustHandles="1" noChangeArrowheads="1" noChangeShapeType="1" noTextEdit="1"/>
                </p:cNvSpPr>
                <p:nvPr/>
              </p:nvSpPr>
              <p:spPr>
                <a:xfrm>
                  <a:off x="913517" y="3187413"/>
                  <a:ext cx="4574842" cy="584775"/>
                </a:xfrm>
                <a:prstGeom prst="rect">
                  <a:avLst/>
                </a:prstGeom>
                <a:blipFill>
                  <a:blip r:embed="rId3"/>
                  <a:stretch>
                    <a:fillRect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A923575-01FF-0B45-8DA6-392160F13867}"/>
                    </a:ext>
                  </a:extLst>
                </p:cNvPr>
                <p:cNvSpPr txBox="1"/>
                <p:nvPr/>
              </p:nvSpPr>
              <p:spPr>
                <a:xfrm>
                  <a:off x="913517" y="3834436"/>
                  <a:ext cx="3309816" cy="640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𝑊</m:t>
                        </m:r>
                        <m:r>
                          <a:rPr lang="en-US" sz="3200" b="0" i="1" smtClean="0">
                            <a:latin typeface="Cambria Math" charset="0"/>
                          </a:rPr>
                          <m:t>=</m:t>
                        </m:r>
                        <m:r>
                          <a:rPr lang="en-US" sz="3200" b="0" i="1" smtClean="0">
                            <a:latin typeface="Cambria Math" charset="0"/>
                          </a:rPr>
                          <m:t>𝑊</m:t>
                        </m:r>
                        <m:r>
                          <a:rPr lang="en-US" sz="3200" b="0" i="1" smtClean="0">
                            <a:latin typeface="Cambria Math" charset="0"/>
                          </a:rPr>
                          <m:t>−</m:t>
                        </m:r>
                        <m:r>
                          <a:rPr lang="en-US" sz="3200" b="0" i="1" smtClean="0">
                            <a:latin typeface="Cambria Math" charset="0"/>
                          </a:rPr>
                          <m:t>𝛼</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𝑣</m:t>
                            </m:r>
                            <m:r>
                              <a:rPr lang="vi-VN" sz="3200" b="0" i="1" smtClean="0">
                                <a:solidFill>
                                  <a:srgbClr val="FF0000"/>
                                </a:solidFill>
                                <a:latin typeface="Cambria Math" panose="02040503050406030204" pitchFamily="18" charset="0"/>
                              </a:rPr>
                              <m:t>′</m:t>
                            </m:r>
                          </m:e>
                          <m:sub>
                            <m:r>
                              <a:rPr lang="en-US" sz="3200" b="0" i="1" smtClean="0">
                                <a:solidFill>
                                  <a:srgbClr val="FF0000"/>
                                </a:solidFill>
                                <a:latin typeface="Cambria Math" charset="0"/>
                              </a:rPr>
                              <m:t>𝑑𝑊</m:t>
                            </m:r>
                          </m:sub>
                        </m:sSub>
                        <m:r>
                          <a:rPr lang="en-US" sz="3200" b="0" i="1" smtClean="0">
                            <a:solidFill>
                              <a:schemeClr val="tx1"/>
                            </a:solidFill>
                            <a:latin typeface="Cambria Math" charset="0"/>
                          </a:rPr>
                          <m:t>,</m:t>
                        </m:r>
                      </m:oMath>
                    </m:oMathPara>
                  </a14:m>
                  <a:endParaRPr lang="en-US" sz="3200" dirty="0"/>
                </a:p>
              </p:txBody>
            </p:sp>
          </mc:Choice>
          <mc:Fallback xmlns="">
            <p:sp>
              <p:nvSpPr>
                <p:cNvPr id="63" name="TextBox 62">
                  <a:extLst>
                    <a:ext uri="{FF2B5EF4-FFF2-40B4-BE49-F238E27FC236}">
                      <a16:creationId xmlns:a16="http://schemas.microsoft.com/office/drawing/2014/main" id="{9A923575-01FF-0B45-8DA6-392160F13867}"/>
                    </a:ext>
                  </a:extLst>
                </p:cNvPr>
                <p:cNvSpPr txBox="1">
                  <a:spLocks noRot="1" noChangeAspect="1" noMove="1" noResize="1" noEditPoints="1" noAdjustHandles="1" noChangeArrowheads="1" noChangeShapeType="1" noTextEdit="1"/>
                </p:cNvSpPr>
                <p:nvPr/>
              </p:nvSpPr>
              <p:spPr>
                <a:xfrm>
                  <a:off x="913517" y="3834436"/>
                  <a:ext cx="3309816" cy="640492"/>
                </a:xfrm>
                <a:prstGeom prst="rect">
                  <a:avLst/>
                </a:prstGeom>
                <a:blipFill>
                  <a:blip r:embed="rId4"/>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B0819F1-BB26-C54B-BAC6-D401D6C64AE9}"/>
                    </a:ext>
                  </a:extLst>
                </p:cNvPr>
                <p:cNvSpPr txBox="1"/>
                <p:nvPr/>
              </p:nvSpPr>
              <p:spPr>
                <a:xfrm>
                  <a:off x="167382" y="1308592"/>
                  <a:ext cx="2769091" cy="640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ea typeface="Century Schoolbook" charset="0"/>
                            <a:cs typeface="Century Schoolbook" charset="0"/>
                          </a:rPr>
                          <m:t>On</m:t>
                        </m:r>
                        <m:r>
                          <a:rPr lang="en-US" sz="3200" i="0" smtClean="0">
                            <a:solidFill>
                              <a:srgbClr val="FF0000"/>
                            </a:solidFill>
                            <a:latin typeface="Cambria Math" charset="0"/>
                            <a:ea typeface="Century Schoolbook" charset="0"/>
                            <a:cs typeface="Century Schoolbook" charset="0"/>
                          </a:rPr>
                          <m:t> </m:t>
                        </m:r>
                        <m:r>
                          <m:rPr>
                            <m:sty m:val="p"/>
                          </m:rPr>
                          <a:rPr lang="en-US" sz="3200" i="0" smtClean="0">
                            <a:solidFill>
                              <a:srgbClr val="FF0000"/>
                            </a:solidFill>
                            <a:latin typeface="Cambria Math" charset="0"/>
                            <a:ea typeface="Century Schoolbook" charset="0"/>
                            <a:cs typeface="Century Schoolbook" charset="0"/>
                          </a:rPr>
                          <m:t>iteration</m:t>
                        </m:r>
                        <m:r>
                          <a:rPr lang="en-US" sz="3200" i="0" smtClean="0">
                            <a:solidFill>
                              <a:srgbClr val="FF0000"/>
                            </a:solidFill>
                            <a:latin typeface="Cambria Math" charset="0"/>
                            <a:ea typeface="Century Schoolbook" charset="0"/>
                            <a:cs typeface="Century Schoolbook" charset="0"/>
                          </a:rPr>
                          <m:t> </m:t>
                        </m:r>
                        <m:r>
                          <a:rPr lang="en-US" sz="3200" i="1" smtClean="0">
                            <a:solidFill>
                              <a:srgbClr val="FF0000"/>
                            </a:solidFill>
                            <a:latin typeface="Cambria Math" charset="0"/>
                            <a:ea typeface="Century Schoolbook" charset="0"/>
                            <a:cs typeface="Century Schoolbook" charset="0"/>
                          </a:rPr>
                          <m:t>𝑡</m:t>
                        </m:r>
                        <m:r>
                          <a:rPr lang="en-US" sz="3200" i="0" smtClean="0">
                            <a:solidFill>
                              <a:srgbClr val="FF0000"/>
                            </a:solidFill>
                            <a:latin typeface="Cambria Math" charset="0"/>
                            <a:ea typeface="Century Schoolbook" charset="0"/>
                            <a:cs typeface="Century Schoolbook" charset="0"/>
                          </a:rPr>
                          <m:t>:</m:t>
                        </m:r>
                      </m:oMath>
                    </m:oMathPara>
                  </a14:m>
                  <a:endParaRPr lang="en-US" sz="3200">
                    <a:solidFill>
                      <a:srgbClr val="FF0000"/>
                    </a:solidFill>
                    <a:latin typeface="Century Schoolbook" charset="0"/>
                    <a:ea typeface="Century Schoolbook" charset="0"/>
                    <a:cs typeface="Century Schoolbook" charset="0"/>
                  </a:endParaRPr>
                </a:p>
              </p:txBody>
            </p:sp>
          </mc:Choice>
          <mc:Fallback xmlns="">
            <p:sp>
              <p:nvSpPr>
                <p:cNvPr id="64" name="TextBox 63">
                  <a:extLst>
                    <a:ext uri="{FF2B5EF4-FFF2-40B4-BE49-F238E27FC236}">
                      <a16:creationId xmlns:a16="http://schemas.microsoft.com/office/drawing/2014/main" id="{CB0819F1-BB26-C54B-BAC6-D401D6C64AE9}"/>
                    </a:ext>
                  </a:extLst>
                </p:cNvPr>
                <p:cNvSpPr txBox="1">
                  <a:spLocks noRot="1" noChangeAspect="1" noMove="1" noResize="1" noEditPoints="1" noAdjustHandles="1" noChangeArrowheads="1" noChangeShapeType="1" noTextEdit="1"/>
                </p:cNvSpPr>
                <p:nvPr/>
              </p:nvSpPr>
              <p:spPr>
                <a:xfrm>
                  <a:off x="167382" y="1308592"/>
                  <a:ext cx="2769091" cy="640492"/>
                </a:xfrm>
                <a:prstGeom prst="rect">
                  <a:avLst/>
                </a:prstGeom>
                <a:blipFill>
                  <a:blip r:embed="rId5"/>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724CF9C-3ED2-EA46-85D0-DEDAE361AFEE}"/>
                    </a:ext>
                  </a:extLst>
                </p:cNvPr>
                <p:cNvSpPr txBox="1"/>
                <p:nvPr/>
              </p:nvSpPr>
              <p:spPr>
                <a:xfrm>
                  <a:off x="913517" y="1893367"/>
                  <a:ext cx="8860630" cy="640492"/>
                </a:xfrm>
                <a:prstGeom prst="rect">
                  <a:avLst/>
                </a:prstGeom>
                <a:noFill/>
              </p:spPr>
              <p:txBody>
                <a:bodyPr wrap="square" rtlCol="0">
                  <a:spAutoFit/>
                </a:bodyPr>
                <a:lstStyle/>
                <a:p>
                  <a:r>
                    <a:rPr lang="en-US" sz="3200">
                      <a:latin typeface="Century Schoolbook" charset="0"/>
                      <a:ea typeface="Century Schoolbook" charset="0"/>
                      <a:cs typeface="Century Schoolbook" charset="0"/>
                    </a:rPr>
                    <a:t>Compute</a:t>
                  </a:r>
                  <a:r>
                    <a:rPr lang="en-US" sz="2800">
                      <a:latin typeface="Century Schoolbook" charset="0"/>
                      <a:ea typeface="Century Schoolbook" charset="0"/>
                      <a:cs typeface="Century Schoolbook" charset="0"/>
                    </a:rPr>
                    <a:t> </a:t>
                  </a:r>
                  <a14:m>
                    <m:oMath xmlns:m="http://schemas.openxmlformats.org/officeDocument/2006/math">
                      <m:r>
                        <a:rPr lang="en-US" sz="3200" i="1">
                          <a:solidFill>
                            <a:srgbClr val="0066FF"/>
                          </a:solidFill>
                          <a:latin typeface="Cambria Math" charset="0"/>
                          <a:ea typeface="Century Schoolbook" charset="0"/>
                          <a:cs typeface="Century Schoolbook" charset="0"/>
                        </a:rPr>
                        <m:t>𝑑𝑊</m:t>
                      </m:r>
                      <m:r>
                        <a:rPr lang="en-US" sz="3200" b="0" i="1" smtClean="0">
                          <a:solidFill>
                            <a:srgbClr val="0066FF"/>
                          </a:solidFill>
                          <a:latin typeface="Cambria Math" charset="0"/>
                          <a:ea typeface="Century Schoolbook" charset="0"/>
                          <a:cs typeface="Century Schoolbook" charset="0"/>
                        </a:rPr>
                        <m:t>,</m:t>
                      </m:r>
                      <m:r>
                        <a:rPr lang="en-US" sz="3200" i="1">
                          <a:solidFill>
                            <a:srgbClr val="0066FF"/>
                          </a:solidFill>
                          <a:latin typeface="Cambria Math" charset="0"/>
                          <a:ea typeface="Century Schoolbook" charset="0"/>
                          <a:cs typeface="Century Schoolbook" charset="0"/>
                        </a:rPr>
                        <m:t>𝑑𝑏</m:t>
                      </m:r>
                      <m:r>
                        <a:rPr lang="en-US" sz="3200" b="0" i="1" smtClean="0">
                          <a:solidFill>
                            <a:srgbClr val="0066FF"/>
                          </a:solidFill>
                          <a:latin typeface="Cambria Math" charset="0"/>
                          <a:ea typeface="Century Schoolbook" charset="0"/>
                          <a:cs typeface="Century Schoolbook" charset="0"/>
                        </a:rPr>
                        <m:t> </m:t>
                      </m:r>
                      <m:r>
                        <a:rPr lang="en-US" sz="3200" b="0" i="0" smtClean="0">
                          <a:solidFill>
                            <a:srgbClr val="0066FF"/>
                          </a:solidFill>
                          <a:latin typeface="Cambria Math" charset="0"/>
                          <a:ea typeface="Century Schoolbook" charset="0"/>
                          <a:cs typeface="Century Schoolbook" charset="0"/>
                        </a:rPr>
                        <m:t> </m:t>
                      </m:r>
                    </m:oMath>
                  </a14:m>
                  <a:r>
                    <a:rPr lang="en-US" sz="3200">
                      <a:solidFill>
                        <a:srgbClr val="0066FF"/>
                      </a:solidFill>
                      <a:latin typeface="Century Schoolbook" charset="0"/>
                      <a:ea typeface="Century Schoolbook" charset="0"/>
                      <a:cs typeface="Century Schoolbook" charset="0"/>
                    </a:rPr>
                    <a:t>on the current mini-batch</a:t>
                  </a:r>
                  <a:endParaRPr lang="en-US" sz="2800">
                    <a:latin typeface="Century Schoolbook" charset="0"/>
                    <a:ea typeface="Century Schoolbook" charset="0"/>
                    <a:cs typeface="Century Schoolbook" charset="0"/>
                  </a:endParaRPr>
                </a:p>
              </p:txBody>
            </p:sp>
          </mc:Choice>
          <mc:Fallback xmlns="">
            <p:sp>
              <p:nvSpPr>
                <p:cNvPr id="65" name="TextBox 64">
                  <a:extLst>
                    <a:ext uri="{FF2B5EF4-FFF2-40B4-BE49-F238E27FC236}">
                      <a16:creationId xmlns:a16="http://schemas.microsoft.com/office/drawing/2014/main" id="{6724CF9C-3ED2-EA46-85D0-DEDAE361AFEE}"/>
                    </a:ext>
                  </a:extLst>
                </p:cNvPr>
                <p:cNvSpPr txBox="1">
                  <a:spLocks noRot="1" noChangeAspect="1" noMove="1" noResize="1" noEditPoints="1" noAdjustHandles="1" noChangeArrowheads="1" noChangeShapeType="1" noTextEdit="1"/>
                </p:cNvSpPr>
                <p:nvPr/>
              </p:nvSpPr>
              <p:spPr>
                <a:xfrm>
                  <a:off x="913517" y="1893367"/>
                  <a:ext cx="8860630" cy="640492"/>
                </a:xfrm>
                <a:prstGeom prst="rect">
                  <a:avLst/>
                </a:prstGeom>
                <a:blipFill>
                  <a:blip r:embed="rId6"/>
                  <a:stretch>
                    <a:fillRect l="-1865" t="-1489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60B0939-00D4-8D46-BD84-D25E8791485F}"/>
                    </a:ext>
                  </a:extLst>
                </p:cNvPr>
                <p:cNvSpPr txBox="1"/>
                <p:nvPr/>
              </p:nvSpPr>
              <p:spPr>
                <a:xfrm>
                  <a:off x="913517" y="4481459"/>
                  <a:ext cx="3124060" cy="640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𝑏</m:t>
                        </m:r>
                        <m:r>
                          <a:rPr lang="en-US" sz="3200" b="0" i="1" smtClean="0">
                            <a:latin typeface="Cambria Math" charset="0"/>
                          </a:rPr>
                          <m:t>=  </m:t>
                        </m:r>
                        <m:r>
                          <a:rPr lang="en-US" sz="3200" b="0" i="1" smtClean="0">
                            <a:latin typeface="Cambria Math" charset="0"/>
                          </a:rPr>
                          <m:t>𝑏</m:t>
                        </m:r>
                        <m:r>
                          <a:rPr lang="vi-VN" sz="3200" b="0" i="1" smtClean="0">
                            <a:latin typeface="Cambria Math" panose="02040503050406030204" pitchFamily="18" charset="0"/>
                          </a:rPr>
                          <m:t>  </m:t>
                        </m:r>
                        <m:r>
                          <a:rPr lang="en-US" sz="3200" b="0" i="1" smtClean="0">
                            <a:latin typeface="Cambria Math" charset="0"/>
                          </a:rPr>
                          <m:t>−</m:t>
                        </m:r>
                        <m:r>
                          <a:rPr lang="en-US" sz="3200" b="0" i="1" smtClean="0">
                            <a:latin typeface="Cambria Math" charset="0"/>
                          </a:rPr>
                          <m:t>𝛼</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𝑣</m:t>
                            </m:r>
                            <m:r>
                              <a:rPr lang="vi-VN" sz="3200" b="0" i="1" smtClean="0">
                                <a:solidFill>
                                  <a:srgbClr val="FF0000"/>
                                </a:solidFill>
                                <a:latin typeface="Cambria Math" panose="02040503050406030204" pitchFamily="18" charset="0"/>
                              </a:rPr>
                              <m:t>′</m:t>
                            </m:r>
                          </m:e>
                          <m:sub>
                            <m:r>
                              <a:rPr lang="en-US" sz="3200" b="0" i="1" smtClean="0">
                                <a:solidFill>
                                  <a:srgbClr val="FF0000"/>
                                </a:solidFill>
                                <a:latin typeface="Cambria Math" charset="0"/>
                              </a:rPr>
                              <m:t>𝑑𝑏</m:t>
                            </m:r>
                          </m:sub>
                        </m:sSub>
                      </m:oMath>
                    </m:oMathPara>
                  </a14:m>
                  <a:endParaRPr lang="en-US" sz="3200" dirty="0"/>
                </a:p>
              </p:txBody>
            </p:sp>
          </mc:Choice>
          <mc:Fallback xmlns="">
            <p:sp>
              <p:nvSpPr>
                <p:cNvPr id="66" name="TextBox 65">
                  <a:extLst>
                    <a:ext uri="{FF2B5EF4-FFF2-40B4-BE49-F238E27FC236}">
                      <a16:creationId xmlns:a16="http://schemas.microsoft.com/office/drawing/2014/main" id="{260B0939-00D4-8D46-BD84-D25E8791485F}"/>
                    </a:ext>
                  </a:extLst>
                </p:cNvPr>
                <p:cNvSpPr txBox="1">
                  <a:spLocks noRot="1" noChangeAspect="1" noMove="1" noResize="1" noEditPoints="1" noAdjustHandles="1" noChangeArrowheads="1" noChangeShapeType="1" noTextEdit="1"/>
                </p:cNvSpPr>
                <p:nvPr/>
              </p:nvSpPr>
              <p:spPr>
                <a:xfrm>
                  <a:off x="913517" y="4481459"/>
                  <a:ext cx="3124060" cy="640492"/>
                </a:xfrm>
                <a:prstGeom prst="rect">
                  <a:avLst/>
                </a:prstGeom>
                <a:blipFill>
                  <a:blip r:embed="rId7"/>
                  <a:stretch>
                    <a:fillRect b="-2553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CEC061-51DF-3E4E-80F3-F3793A68E560}"/>
                  </a:ext>
                </a:extLst>
              </p:cNvPr>
              <p:cNvSpPr txBox="1"/>
              <p:nvPr/>
            </p:nvSpPr>
            <p:spPr>
              <a:xfrm>
                <a:off x="635000" y="5401917"/>
                <a:ext cx="4455387" cy="584775"/>
              </a:xfrm>
              <a:prstGeom prst="rect">
                <a:avLst/>
              </a:prstGeom>
              <a:noFill/>
            </p:spPr>
            <p:txBody>
              <a:bodyPr wrap="none" rtlCol="0">
                <a:spAutoFit/>
              </a:bodyPr>
              <a:lstStyle/>
              <a:p>
                <a:r>
                  <a:rPr lang="en-US" sz="3200" err="1">
                    <a:latin typeface="Century Schoolbook" charset="0"/>
                    <a:ea typeface="Century Schoolbook" charset="0"/>
                    <a:cs typeface="Century Schoolbook" charset="0"/>
                  </a:rPr>
                  <a:t>Hyperparameters</a:t>
                </a:r>
                <a:r>
                  <a:rPr lang="en-US" sz="3200">
                    <a:latin typeface="Century Schoolbook" charset="0"/>
                    <a:ea typeface="Century Schoolbook" charset="0"/>
                    <a:cs typeface="Century Schoolbook" charset="0"/>
                  </a:rPr>
                  <a:t>: </a:t>
                </a:r>
                <a14:m>
                  <m:oMath xmlns:m="http://schemas.openxmlformats.org/officeDocument/2006/math">
                    <m:r>
                      <a:rPr lang="en-US" sz="3200" b="0" i="1" smtClean="0">
                        <a:solidFill>
                          <a:srgbClr val="FF0000"/>
                        </a:solidFill>
                        <a:latin typeface="Cambria Math" charset="0"/>
                        <a:ea typeface="Century Schoolbook" charset="0"/>
                        <a:cs typeface="Century Schoolbook" charset="0"/>
                      </a:rPr>
                      <m:t>𝛼</m:t>
                    </m:r>
                    <m:r>
                      <a:rPr lang="en-US" sz="3200" b="0" i="1" smtClean="0">
                        <a:solidFill>
                          <a:srgbClr val="FF0000"/>
                        </a:solidFill>
                        <a:latin typeface="Cambria Math" charset="0"/>
                        <a:ea typeface="Century Schoolbook" charset="0"/>
                        <a:cs typeface="Century Schoolbook" charset="0"/>
                      </a:rPr>
                      <m:t>,</m:t>
                    </m:r>
                    <m:r>
                      <a:rPr lang="en-US" sz="3200" b="0" i="1" smtClean="0">
                        <a:solidFill>
                          <a:srgbClr val="FF0000"/>
                        </a:solidFill>
                        <a:latin typeface="Cambria Math" charset="0"/>
                        <a:ea typeface="Century Schoolbook" charset="0"/>
                        <a:cs typeface="Century Schoolbook" charset="0"/>
                      </a:rPr>
                      <m:t>𝛽</m:t>
                    </m:r>
                  </m:oMath>
                </a14:m>
                <a:endParaRPr lang="en-US" sz="3200">
                  <a:latin typeface="Century Schoolbook" charset="0"/>
                  <a:ea typeface="Century Schoolbook" charset="0"/>
                  <a:cs typeface="Century Schoolbook" charset="0"/>
                </a:endParaRPr>
              </a:p>
            </p:txBody>
          </p:sp>
        </mc:Choice>
        <mc:Fallback xmlns="">
          <p:sp>
            <p:nvSpPr>
              <p:cNvPr id="68" name="TextBox 67">
                <a:extLst>
                  <a:ext uri="{FF2B5EF4-FFF2-40B4-BE49-F238E27FC236}">
                    <a16:creationId xmlns:a16="http://schemas.microsoft.com/office/drawing/2014/main" id="{D9CEC061-51DF-3E4E-80F3-F3793A68E560}"/>
                  </a:ext>
                </a:extLst>
              </p:cNvPr>
              <p:cNvSpPr txBox="1">
                <a:spLocks noRot="1" noChangeAspect="1" noMove="1" noResize="1" noEditPoints="1" noAdjustHandles="1" noChangeArrowheads="1" noChangeShapeType="1" noTextEdit="1"/>
              </p:cNvSpPr>
              <p:nvPr/>
            </p:nvSpPr>
            <p:spPr>
              <a:xfrm>
                <a:off x="635000" y="5401917"/>
                <a:ext cx="4455387" cy="584775"/>
              </a:xfrm>
              <a:prstGeom prst="rect">
                <a:avLst/>
              </a:prstGeom>
              <a:blipFill>
                <a:blip r:embed="rId8"/>
                <a:stretch>
                  <a:fillRect l="-3409" t="-12766" r="-852"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0309F33-55F6-7743-B7F2-51D5D50451EB}"/>
                  </a:ext>
                </a:extLst>
              </p:cNvPr>
              <p:cNvSpPr txBox="1"/>
              <p:nvPr/>
            </p:nvSpPr>
            <p:spPr>
              <a:xfrm>
                <a:off x="6197600" y="5407045"/>
                <a:ext cx="163378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𝛽</m:t>
                      </m:r>
                      <m:r>
                        <a:rPr lang="en-US" sz="3200" b="0" i="1" smtClean="0">
                          <a:latin typeface="Cambria Math" charset="0"/>
                          <a:ea typeface="Century Schoolbook" charset="0"/>
                          <a:cs typeface="Century Schoolbook" charset="0"/>
                        </a:rPr>
                        <m:t>=0.9</m:t>
                      </m:r>
                    </m:oMath>
                  </m:oMathPara>
                </a14:m>
                <a:endParaRPr lang="en-US" sz="3200">
                  <a:latin typeface="Century Schoolbook" charset="0"/>
                  <a:ea typeface="Century Schoolbook" charset="0"/>
                  <a:cs typeface="Century Schoolbook" charset="0"/>
                </a:endParaRPr>
              </a:p>
            </p:txBody>
          </p:sp>
        </mc:Choice>
        <mc:Fallback xmlns="">
          <p:sp>
            <p:nvSpPr>
              <p:cNvPr id="69" name="TextBox 68">
                <a:extLst>
                  <a:ext uri="{FF2B5EF4-FFF2-40B4-BE49-F238E27FC236}">
                    <a16:creationId xmlns:a16="http://schemas.microsoft.com/office/drawing/2014/main" id="{A0309F33-55F6-7743-B7F2-51D5D50451EB}"/>
                  </a:ext>
                </a:extLst>
              </p:cNvPr>
              <p:cNvSpPr txBox="1">
                <a:spLocks noRot="1" noChangeAspect="1" noMove="1" noResize="1" noEditPoints="1" noAdjustHandles="1" noChangeArrowheads="1" noChangeShapeType="1" noTextEdit="1"/>
              </p:cNvSpPr>
              <p:nvPr/>
            </p:nvSpPr>
            <p:spPr>
              <a:xfrm>
                <a:off x="6197600" y="5407045"/>
                <a:ext cx="1633781" cy="584775"/>
              </a:xfrm>
              <a:prstGeom prst="rect">
                <a:avLst/>
              </a:prstGeom>
              <a:blipFill>
                <a:blip r:embed="rId9"/>
                <a:stretch>
                  <a:fillRect l="-1538" b="-19149"/>
                </a:stretch>
              </a:blipFill>
            </p:spPr>
            <p:txBody>
              <a:bodyPr/>
              <a:lstStyle/>
              <a:p>
                <a:r>
                  <a:rPr lang="en-US">
                    <a:noFill/>
                  </a:rPr>
                  <a:t> </a:t>
                </a:r>
              </a:p>
            </p:txBody>
          </p:sp>
        </mc:Fallback>
      </mc:AlternateContent>
      <p:sp>
        <p:nvSpPr>
          <p:cNvPr id="70" name="Right Brace 69">
            <a:extLst>
              <a:ext uri="{FF2B5EF4-FFF2-40B4-BE49-F238E27FC236}">
                <a16:creationId xmlns:a16="http://schemas.microsoft.com/office/drawing/2014/main" id="{9D8F75C6-27D4-1B49-BCCC-D0F11A6FC24A}"/>
              </a:ext>
            </a:extLst>
          </p:cNvPr>
          <p:cNvSpPr/>
          <p:nvPr/>
        </p:nvSpPr>
        <p:spPr>
          <a:xfrm>
            <a:off x="4800600" y="4038600"/>
            <a:ext cx="838200" cy="860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0AD3F1C-C267-EF4B-8A23-97C40E624613}"/>
                  </a:ext>
                </a:extLst>
              </p:cNvPr>
              <p:cNvSpPr txBox="1"/>
              <p:nvPr/>
            </p:nvSpPr>
            <p:spPr>
              <a:xfrm>
                <a:off x="6173027" y="3581400"/>
                <a:ext cx="2666173" cy="17073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800" i="1">
                              <a:solidFill>
                                <a:srgbClr val="0066FF"/>
                              </a:solidFill>
                              <a:latin typeface="Cambria Math" panose="02040503050406030204" pitchFamily="18" charset="0"/>
                            </a:rPr>
                          </m:ctrlPr>
                        </m:sSubPr>
                        <m:e>
                          <m:r>
                            <m:rPr>
                              <m:sty m:val="p"/>
                            </m:rPr>
                            <a:rPr lang="en-US" sz="2800" i="1">
                              <a:solidFill>
                                <a:srgbClr val="0066FF"/>
                              </a:solidFill>
                              <a:latin typeface="Cambria Math" panose="02040503050406030204" pitchFamily="18" charset="0"/>
                            </a:rPr>
                            <m:t>v</m:t>
                          </m:r>
                          <m:r>
                            <a:rPr lang="vi-VN" sz="2800" b="0" i="1">
                              <a:solidFill>
                                <a:srgbClr val="0066FF"/>
                              </a:solidFill>
                              <a:latin typeface="Cambria Math" panose="02040503050406030204" pitchFamily="18" charset="0"/>
                            </a:rPr>
                            <m:t>′</m:t>
                          </m:r>
                        </m:e>
                        <m:sub>
                          <m:r>
                            <m:rPr>
                              <m:sty m:val="p"/>
                            </m:rPr>
                            <a:rPr lang="en-US" sz="2800" i="1">
                              <a:solidFill>
                                <a:srgbClr val="0066FF"/>
                              </a:solidFill>
                              <a:latin typeface="Cambria Math" panose="02040503050406030204" pitchFamily="18" charset="0"/>
                            </a:rPr>
                            <m:t>dw</m:t>
                          </m:r>
                        </m:sub>
                      </m:sSub>
                      <m:r>
                        <a:rPr lang="vi-VN" sz="2800" b="0" i="1">
                          <a:solidFill>
                            <a:srgbClr val="0066FF"/>
                          </a:solidFill>
                          <a:latin typeface="Cambria Math" panose="02040503050406030204" pitchFamily="18" charset="0"/>
                        </a:rPr>
                        <m:t>=</m:t>
                      </m:r>
                      <m:f>
                        <m:fPr>
                          <m:ctrlPr>
                            <a:rPr lang="vi-VN" sz="2800" b="0" i="1">
                              <a:solidFill>
                                <a:srgbClr val="0066FF"/>
                              </a:solidFill>
                              <a:latin typeface="Cambria Math" panose="02040503050406030204" pitchFamily="18" charset="0"/>
                            </a:rPr>
                          </m:ctrlPr>
                        </m:fPr>
                        <m:num>
                          <m:sSub>
                            <m:sSubPr>
                              <m:ctrlPr>
                                <a:rPr lang="en-US" sz="2800" i="1">
                                  <a:solidFill>
                                    <a:srgbClr val="0066FF"/>
                                  </a:solidFill>
                                  <a:latin typeface="Cambria Math" panose="02040503050406030204" pitchFamily="18" charset="0"/>
                                </a:rPr>
                              </m:ctrlPr>
                            </m:sSubPr>
                            <m:e>
                              <m:r>
                                <m:rPr>
                                  <m:sty m:val="p"/>
                                </m:rPr>
                                <a:rPr lang="en-US" sz="2800" i="1">
                                  <a:solidFill>
                                    <a:srgbClr val="0066FF"/>
                                  </a:solidFill>
                                  <a:latin typeface="Cambria Math" panose="02040503050406030204" pitchFamily="18" charset="0"/>
                                </a:rPr>
                                <m:t>v</m:t>
                              </m:r>
                            </m:e>
                            <m:sub>
                              <m:r>
                                <m:rPr>
                                  <m:sty m:val="p"/>
                                </m:rPr>
                                <a:rPr lang="en-US" sz="2800" i="1">
                                  <a:solidFill>
                                    <a:srgbClr val="0066FF"/>
                                  </a:solidFill>
                                  <a:latin typeface="Cambria Math" panose="02040503050406030204" pitchFamily="18" charset="0"/>
                                </a:rPr>
                                <m:t>dw</m:t>
                              </m:r>
                            </m:sub>
                          </m:sSub>
                        </m:num>
                        <m:den>
                          <m:r>
                            <a:rPr lang="vi-VN" sz="2800" b="0" i="1">
                              <a:solidFill>
                                <a:srgbClr val="0066FF"/>
                              </a:solidFill>
                              <a:latin typeface="Cambria Math" panose="02040503050406030204" pitchFamily="18" charset="0"/>
                            </a:rPr>
                            <m:t>1−</m:t>
                          </m:r>
                          <m:sSup>
                            <m:sSupPr>
                              <m:ctrlPr>
                                <a:rPr lang="vi-VN" sz="2800" b="0" i="1">
                                  <a:solidFill>
                                    <a:srgbClr val="0066FF"/>
                                  </a:solidFill>
                                  <a:latin typeface="Cambria Math" panose="02040503050406030204" pitchFamily="18" charset="0"/>
                                </a:rPr>
                              </m:ctrlPr>
                            </m:sSupPr>
                            <m:e>
                              <m:r>
                                <a:rPr lang="vi-VN" sz="2800" b="0" i="1">
                                  <a:solidFill>
                                    <a:srgbClr val="0066FF"/>
                                  </a:solidFill>
                                  <a:latin typeface="Cambria Math" panose="02040503050406030204" pitchFamily="18" charset="0"/>
                                </a:rPr>
                                <m:t>𝛽</m:t>
                              </m:r>
                            </m:e>
                            <m:sup>
                              <m:r>
                                <a:rPr lang="vi-VN" sz="2800" b="0" i="1">
                                  <a:solidFill>
                                    <a:srgbClr val="0066FF"/>
                                  </a:solidFill>
                                  <a:latin typeface="Cambria Math" panose="02040503050406030204" pitchFamily="18" charset="0"/>
                                </a:rPr>
                                <m:t>2</m:t>
                              </m:r>
                            </m:sup>
                          </m:sSup>
                        </m:den>
                      </m:f>
                    </m:oMath>
                  </m:oMathPara>
                </a14:m>
                <a:endParaRPr lang="vi-VN" sz="2800" b="0">
                  <a:solidFill>
                    <a:srgbClr val="0066FF"/>
                  </a:solidFill>
                </a:endParaRPr>
              </a:p>
              <a:p>
                <a:pPr/>
                <a14:m>
                  <m:oMathPara xmlns:m="http://schemas.openxmlformats.org/officeDocument/2006/math">
                    <m:oMathParaPr>
                      <m:jc m:val="left"/>
                    </m:oMathParaPr>
                    <m:oMath xmlns:m="http://schemas.openxmlformats.org/officeDocument/2006/math">
                      <m:sSub>
                        <m:sSubPr>
                          <m:ctrlPr>
                            <a:rPr lang="en-US" sz="2800" i="1">
                              <a:solidFill>
                                <a:srgbClr val="0066FF"/>
                              </a:solidFill>
                              <a:latin typeface="Cambria Math" panose="02040503050406030204" pitchFamily="18" charset="0"/>
                            </a:rPr>
                          </m:ctrlPr>
                        </m:sSubPr>
                        <m:e>
                          <m:r>
                            <m:rPr>
                              <m:sty m:val="p"/>
                            </m:rPr>
                            <a:rPr lang="en-US" sz="2800" i="1">
                              <a:solidFill>
                                <a:srgbClr val="0066FF"/>
                              </a:solidFill>
                              <a:latin typeface="Cambria Math" panose="02040503050406030204" pitchFamily="18" charset="0"/>
                            </a:rPr>
                            <m:t>v</m:t>
                          </m:r>
                          <m:r>
                            <a:rPr lang="vi-VN" sz="2800" b="0" i="1">
                              <a:solidFill>
                                <a:srgbClr val="0066FF"/>
                              </a:solidFill>
                              <a:latin typeface="Cambria Math" panose="02040503050406030204" pitchFamily="18" charset="0"/>
                            </a:rPr>
                            <m:t>′</m:t>
                          </m:r>
                        </m:e>
                        <m:sub>
                          <m:r>
                            <m:rPr>
                              <m:sty m:val="p"/>
                            </m:rPr>
                            <a:rPr lang="en-US" sz="2800" i="1">
                              <a:solidFill>
                                <a:srgbClr val="0066FF"/>
                              </a:solidFill>
                              <a:latin typeface="Cambria Math" panose="02040503050406030204" pitchFamily="18" charset="0"/>
                            </a:rPr>
                            <m:t>db</m:t>
                          </m:r>
                        </m:sub>
                      </m:sSub>
                      <m:r>
                        <a:rPr lang="vi-VN" sz="2800" i="1">
                          <a:solidFill>
                            <a:srgbClr val="0066FF"/>
                          </a:solidFill>
                          <a:latin typeface="Cambria Math" panose="02040503050406030204" pitchFamily="18" charset="0"/>
                        </a:rPr>
                        <m:t>=</m:t>
                      </m:r>
                      <m:f>
                        <m:fPr>
                          <m:ctrlPr>
                            <a:rPr lang="vi-VN" sz="2800" i="1">
                              <a:solidFill>
                                <a:srgbClr val="0066FF"/>
                              </a:solidFill>
                              <a:latin typeface="Cambria Math" panose="02040503050406030204" pitchFamily="18" charset="0"/>
                            </a:rPr>
                          </m:ctrlPr>
                        </m:fPr>
                        <m:num>
                          <m:sSub>
                            <m:sSubPr>
                              <m:ctrlPr>
                                <a:rPr lang="en-US" sz="2800" i="1">
                                  <a:solidFill>
                                    <a:srgbClr val="0066FF"/>
                                  </a:solidFill>
                                  <a:latin typeface="Cambria Math" panose="02040503050406030204" pitchFamily="18" charset="0"/>
                                </a:rPr>
                              </m:ctrlPr>
                            </m:sSubPr>
                            <m:e>
                              <m:r>
                                <m:rPr>
                                  <m:sty m:val="p"/>
                                </m:rPr>
                                <a:rPr lang="en-US" sz="2800" i="1">
                                  <a:solidFill>
                                    <a:srgbClr val="0066FF"/>
                                  </a:solidFill>
                                  <a:latin typeface="Cambria Math" panose="02040503050406030204" pitchFamily="18" charset="0"/>
                                </a:rPr>
                                <m:t>v</m:t>
                              </m:r>
                            </m:e>
                            <m:sub>
                              <m:r>
                                <m:rPr>
                                  <m:sty m:val="p"/>
                                </m:rPr>
                                <a:rPr lang="en-US" sz="2800" i="1">
                                  <a:solidFill>
                                    <a:srgbClr val="0066FF"/>
                                  </a:solidFill>
                                  <a:latin typeface="Cambria Math" panose="02040503050406030204" pitchFamily="18" charset="0"/>
                                </a:rPr>
                                <m:t>db</m:t>
                              </m:r>
                            </m:sub>
                          </m:sSub>
                        </m:num>
                        <m:den>
                          <m:r>
                            <a:rPr lang="vi-VN" sz="2800" i="1">
                              <a:solidFill>
                                <a:srgbClr val="0066FF"/>
                              </a:solidFill>
                              <a:latin typeface="Cambria Math" panose="02040503050406030204" pitchFamily="18" charset="0"/>
                            </a:rPr>
                            <m:t>1−</m:t>
                          </m:r>
                          <m:sSup>
                            <m:sSupPr>
                              <m:ctrlPr>
                                <a:rPr lang="vi-VN" sz="2800" i="1">
                                  <a:solidFill>
                                    <a:srgbClr val="0066FF"/>
                                  </a:solidFill>
                                  <a:latin typeface="Cambria Math" panose="02040503050406030204" pitchFamily="18" charset="0"/>
                                </a:rPr>
                              </m:ctrlPr>
                            </m:sSupPr>
                            <m:e>
                              <m:r>
                                <a:rPr lang="vi-VN" sz="2800" i="1">
                                  <a:solidFill>
                                    <a:srgbClr val="0066FF"/>
                                  </a:solidFill>
                                  <a:latin typeface="Cambria Math" panose="02040503050406030204" pitchFamily="18" charset="0"/>
                                </a:rPr>
                                <m:t>𝛽</m:t>
                              </m:r>
                            </m:e>
                            <m:sup>
                              <m:r>
                                <a:rPr lang="vi-VN" sz="2800" i="1">
                                  <a:solidFill>
                                    <a:srgbClr val="0066FF"/>
                                  </a:solidFill>
                                  <a:latin typeface="Cambria Math" panose="02040503050406030204" pitchFamily="18" charset="0"/>
                                </a:rPr>
                                <m:t>2</m:t>
                              </m:r>
                            </m:sup>
                          </m:sSup>
                        </m:den>
                      </m:f>
                    </m:oMath>
                  </m:oMathPara>
                </a14:m>
                <a:endParaRPr lang="en-US" sz="2800">
                  <a:solidFill>
                    <a:srgbClr val="0066FF"/>
                  </a:solidFill>
                </a:endParaRPr>
              </a:p>
            </p:txBody>
          </p:sp>
        </mc:Choice>
        <mc:Fallback xmlns="">
          <p:sp>
            <p:nvSpPr>
              <p:cNvPr id="71" name="TextBox 70">
                <a:extLst>
                  <a:ext uri="{FF2B5EF4-FFF2-40B4-BE49-F238E27FC236}">
                    <a16:creationId xmlns:a16="http://schemas.microsoft.com/office/drawing/2014/main" id="{30AD3F1C-C267-EF4B-8A23-97C40E624613}"/>
                  </a:ext>
                </a:extLst>
              </p:cNvPr>
              <p:cNvSpPr txBox="1">
                <a:spLocks noRot="1" noChangeAspect="1" noMove="1" noResize="1" noEditPoints="1" noAdjustHandles="1" noChangeArrowheads="1" noChangeShapeType="1" noTextEdit="1"/>
              </p:cNvSpPr>
              <p:nvPr/>
            </p:nvSpPr>
            <p:spPr>
              <a:xfrm>
                <a:off x="6173027" y="3581400"/>
                <a:ext cx="2666173" cy="1707390"/>
              </a:xfrm>
              <a:prstGeom prst="rect">
                <a:avLst/>
              </a:prstGeom>
              <a:blipFill>
                <a:blip r:embed="rId10"/>
                <a:stretch>
                  <a:fillRect b="-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65898EE-AAC8-B540-9BD6-883360A9889A}"/>
                  </a:ext>
                </a:extLst>
              </p:cNvPr>
              <p:cNvSpPr txBox="1"/>
              <p:nvPr/>
            </p:nvSpPr>
            <p:spPr>
              <a:xfrm>
                <a:off x="9043550" y="3662949"/>
                <a:ext cx="2971800" cy="1754326"/>
              </a:xfrm>
              <a:prstGeom prst="rect">
                <a:avLst/>
              </a:prstGeom>
              <a:noFill/>
            </p:spPr>
            <p:txBody>
              <a:bodyPr wrap="square" rtlCol="0">
                <a:spAutoFit/>
              </a:bodyPr>
              <a:lstStyle/>
              <a:p>
                <a:r>
                  <a:rPr lang="en-US"/>
                  <a:t>Có thể dùng bias corection, nhưng không cần thiết, vì sau khoảng 10 iteration thì kết quả </a:t>
                </a:r>
                <a14:m>
                  <m:oMath xmlns:m="http://schemas.openxmlformats.org/officeDocument/2006/math">
                    <m:sSub>
                      <m:sSubPr>
                        <m:ctrlPr>
                          <a:rPr lang="en-US" i="1">
                            <a:solidFill>
                              <a:srgbClr val="0066FF"/>
                            </a:solidFill>
                            <a:latin typeface="Cambria Math" panose="02040503050406030204" pitchFamily="18" charset="0"/>
                          </a:rPr>
                        </m:ctrlPr>
                      </m:sSubPr>
                      <m:e>
                        <m:r>
                          <m:rPr>
                            <m:sty m:val="p"/>
                          </m:rPr>
                          <a:rPr lang="en-US" i="1">
                            <a:solidFill>
                              <a:srgbClr val="0066FF"/>
                            </a:solidFill>
                            <a:latin typeface="Cambria Math" panose="02040503050406030204" pitchFamily="18" charset="0"/>
                          </a:rPr>
                          <m:t>v</m:t>
                        </m:r>
                        <m:r>
                          <a:rPr lang="vi-VN" i="1">
                            <a:solidFill>
                              <a:srgbClr val="0066FF"/>
                            </a:solidFill>
                            <a:latin typeface="Cambria Math" panose="02040503050406030204" pitchFamily="18" charset="0"/>
                          </a:rPr>
                          <m:t>′</m:t>
                        </m:r>
                      </m:e>
                      <m:sub>
                        <m:r>
                          <m:rPr>
                            <m:sty m:val="p"/>
                          </m:rPr>
                          <a:rPr lang="en-US" i="1">
                            <a:solidFill>
                              <a:srgbClr val="0066FF"/>
                            </a:solidFill>
                            <a:latin typeface="Cambria Math" panose="02040503050406030204" pitchFamily="18" charset="0"/>
                          </a:rPr>
                          <m:t>dw</m:t>
                        </m:r>
                      </m:sub>
                    </m:sSub>
                  </m:oMath>
                </a14:m>
                <a:r>
                  <a:rPr lang="en-US"/>
                  <a:t> và </a:t>
                </a:r>
                <a14:m>
                  <m:oMath xmlns:m="http://schemas.openxmlformats.org/officeDocument/2006/math">
                    <m:sSub>
                      <m:sSubPr>
                        <m:ctrlPr>
                          <a:rPr lang="en-US" i="1">
                            <a:solidFill>
                              <a:srgbClr val="0066FF"/>
                            </a:solidFill>
                            <a:latin typeface="Cambria Math" panose="02040503050406030204" pitchFamily="18" charset="0"/>
                          </a:rPr>
                        </m:ctrlPr>
                      </m:sSubPr>
                      <m:e>
                        <m:r>
                          <m:rPr>
                            <m:sty m:val="p"/>
                          </m:rPr>
                          <a:rPr lang="en-US" i="1">
                            <a:solidFill>
                              <a:srgbClr val="0066FF"/>
                            </a:solidFill>
                            <a:latin typeface="Cambria Math" panose="02040503050406030204" pitchFamily="18" charset="0"/>
                          </a:rPr>
                          <m:t>v</m:t>
                        </m:r>
                        <m:r>
                          <a:rPr lang="vi-VN" i="1">
                            <a:solidFill>
                              <a:srgbClr val="0066FF"/>
                            </a:solidFill>
                            <a:latin typeface="Cambria Math" panose="02040503050406030204" pitchFamily="18" charset="0"/>
                          </a:rPr>
                          <m:t>′</m:t>
                        </m:r>
                      </m:e>
                      <m:sub>
                        <m:r>
                          <m:rPr>
                            <m:sty m:val="p"/>
                          </m:rPr>
                          <a:rPr lang="en-US" i="1">
                            <a:solidFill>
                              <a:srgbClr val="0066FF"/>
                            </a:solidFill>
                            <a:latin typeface="Cambria Math" panose="02040503050406030204" pitchFamily="18" charset="0"/>
                          </a:rPr>
                          <m:t>db</m:t>
                        </m:r>
                      </m:sub>
                    </m:sSub>
                  </m:oMath>
                </a14:m>
                <a:r>
                  <a:rPr lang="en-US"/>
                  <a:t> sẽ không khác gì so với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𝑣</m:t>
                        </m:r>
                      </m:e>
                      <m:sub>
                        <m:r>
                          <a:rPr lang="en-US" i="1">
                            <a:solidFill>
                              <a:srgbClr val="FF0000"/>
                            </a:solidFill>
                            <a:latin typeface="Cambria Math" charset="0"/>
                          </a:rPr>
                          <m:t>𝑑𝑊</m:t>
                        </m:r>
                      </m:sub>
                    </m:sSub>
                  </m:oMath>
                </a14:m>
                <a:r>
                  <a:rPr lang="en-US"/>
                  <a:t> và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𝑣</m:t>
                        </m:r>
                      </m:e>
                      <m:sub>
                        <m:r>
                          <a:rPr lang="en-US" i="1">
                            <a:solidFill>
                              <a:srgbClr val="FF0000"/>
                            </a:solidFill>
                            <a:latin typeface="Cambria Math" charset="0"/>
                          </a:rPr>
                          <m:t>𝑑𝑏</m:t>
                        </m:r>
                      </m:sub>
                    </m:sSub>
                  </m:oMath>
                </a14:m>
                <a:endParaRPr lang="en-US"/>
              </a:p>
            </p:txBody>
          </p:sp>
        </mc:Choice>
        <mc:Fallback xmlns="">
          <p:sp>
            <p:nvSpPr>
              <p:cNvPr id="72" name="TextBox 71">
                <a:extLst>
                  <a:ext uri="{FF2B5EF4-FFF2-40B4-BE49-F238E27FC236}">
                    <a16:creationId xmlns:a16="http://schemas.microsoft.com/office/drawing/2014/main" id="{B65898EE-AAC8-B540-9BD6-883360A9889A}"/>
                  </a:ext>
                </a:extLst>
              </p:cNvPr>
              <p:cNvSpPr txBox="1">
                <a:spLocks noRot="1" noChangeAspect="1" noMove="1" noResize="1" noEditPoints="1" noAdjustHandles="1" noChangeArrowheads="1" noChangeShapeType="1" noTextEdit="1"/>
              </p:cNvSpPr>
              <p:nvPr/>
            </p:nvSpPr>
            <p:spPr>
              <a:xfrm>
                <a:off x="9043550" y="3662949"/>
                <a:ext cx="2971800" cy="1754326"/>
              </a:xfrm>
              <a:prstGeom prst="rect">
                <a:avLst/>
              </a:prstGeom>
              <a:blipFill>
                <a:blip r:embed="rId11"/>
                <a:stretch>
                  <a:fillRect l="-1277" t="-1439" r="-3404" b="-4317"/>
                </a:stretch>
              </a:blipFill>
            </p:spPr>
            <p:txBody>
              <a:bodyPr/>
              <a:lstStyle/>
              <a:p>
                <a:r>
                  <a:rPr lang="en-US">
                    <a:noFill/>
                  </a:rPr>
                  <a:t> </a:t>
                </a:r>
              </a:p>
            </p:txBody>
          </p:sp>
        </mc:Fallback>
      </mc:AlternateContent>
    </p:spTree>
    <p:extLst>
      <p:ext uri="{BB962C8B-B14F-4D97-AF65-F5344CB8AC3E}">
        <p14:creationId xmlns:p14="http://schemas.microsoft.com/office/powerpoint/2010/main" val="31160189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4CBC-4B2D-3447-BFF2-9D6271F0374E}"/>
              </a:ext>
            </a:extLst>
          </p:cNvPr>
          <p:cNvSpPr>
            <a:spLocks noGrp="1"/>
          </p:cNvSpPr>
          <p:nvPr>
            <p:ph type="title"/>
          </p:nvPr>
        </p:nvSpPr>
        <p:spPr/>
        <p:txBody>
          <a:bodyPr/>
          <a:lstStyle/>
          <a:p>
            <a:r>
              <a:rPr lang="en-US"/>
              <a:t>Dùng momentum sẽ được lợi gì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133E9A-FEF4-6A44-928B-7AF1DDDD96CF}"/>
                  </a:ext>
                </a:extLst>
              </p:cNvPr>
              <p:cNvSpPr>
                <a:spLocks noGrp="1"/>
              </p:cNvSpPr>
              <p:nvPr>
                <p:ph idx="1"/>
              </p:nvPr>
            </p:nvSpPr>
            <p:spPr/>
            <p:txBody>
              <a:bodyPr/>
              <a:lstStyle/>
              <a:p>
                <a:r>
                  <a:rPr lang="en-US"/>
                  <a:t>Giảm hiện tượng nhiễu (noise) khi sử dụng gradient descent để tìm cực tiểu, nhất là với dữ liệu được chia làm các mini-batch nhỏ.</a:t>
                </a:r>
              </a:p>
              <a:p>
                <a:r>
                  <a:rPr lang="en-US"/>
                  <a:t>Có thể điều chỉnh tham số </a:t>
                </a:r>
                <a14:m>
                  <m:oMath xmlns:m="http://schemas.openxmlformats.org/officeDocument/2006/math">
                    <m:r>
                      <a:rPr lang="en-US" i="1">
                        <a:solidFill>
                          <a:srgbClr val="FF0000"/>
                        </a:solidFill>
                        <a:latin typeface="Cambria Math" charset="0"/>
                        <a:ea typeface="Century Schoolbook" charset="0"/>
                        <a:cs typeface="Century Schoolbook" charset="0"/>
                      </a:rPr>
                      <m:t>𝛼</m:t>
                    </m:r>
                    <m:r>
                      <a:rPr lang="en-US" i="1">
                        <a:solidFill>
                          <a:srgbClr val="FF0000"/>
                        </a:solidFill>
                        <a:latin typeface="Cambria Math" charset="0"/>
                        <a:ea typeface="Century Schoolbook" charset="0"/>
                        <a:cs typeface="Century Schoolbook" charset="0"/>
                      </a:rPr>
                      <m:t>,</m:t>
                    </m:r>
                    <m:r>
                      <a:rPr lang="en-US" i="1">
                        <a:solidFill>
                          <a:srgbClr val="FF0000"/>
                        </a:solidFill>
                        <a:latin typeface="Cambria Math" charset="0"/>
                        <a:ea typeface="Century Schoolbook" charset="0"/>
                        <a:cs typeface="Century Schoolbook" charset="0"/>
                      </a:rPr>
                      <m:t>𝛽</m:t>
                    </m:r>
                  </m:oMath>
                </a14:m>
                <a:r>
                  <a:rPr lang="en-US"/>
                  <a:t> để tăng tốc độ thực hiện của Gradient descent. </a:t>
                </a:r>
              </a:p>
            </p:txBody>
          </p:sp>
        </mc:Choice>
        <mc:Fallback xmlns="">
          <p:sp>
            <p:nvSpPr>
              <p:cNvPr id="3" name="Content Placeholder 2">
                <a:extLst>
                  <a:ext uri="{FF2B5EF4-FFF2-40B4-BE49-F238E27FC236}">
                    <a16:creationId xmlns:a16="http://schemas.microsoft.com/office/drawing/2014/main" id="{82133E9A-FEF4-6A44-928B-7AF1DDDD96CF}"/>
                  </a:ext>
                </a:extLst>
              </p:cNvPr>
              <p:cNvSpPr>
                <a:spLocks noGrp="1" noRot="1" noChangeAspect="1" noMove="1" noResize="1" noEditPoints="1" noAdjustHandles="1" noChangeArrowheads="1" noChangeShapeType="1" noTextEdit="1"/>
              </p:cNvSpPr>
              <p:nvPr>
                <p:ph idx="1"/>
              </p:nvPr>
            </p:nvSpPr>
            <p:spPr>
              <a:blipFill>
                <a:blip r:embed="rId2"/>
                <a:stretch>
                  <a:fillRect l="-1042" t="-1401"/>
                </a:stretch>
              </a:blipFill>
            </p:spPr>
            <p:txBody>
              <a:bodyPr/>
              <a:lstStyle/>
              <a:p>
                <a:r>
                  <a:rPr lang="en-US">
                    <a:noFill/>
                  </a:rPr>
                  <a:t> </a:t>
                </a:r>
              </a:p>
            </p:txBody>
          </p:sp>
        </mc:Fallback>
      </mc:AlternateContent>
    </p:spTree>
    <p:extLst>
      <p:ext uri="{BB962C8B-B14F-4D97-AF65-F5344CB8AC3E}">
        <p14:creationId xmlns:p14="http://schemas.microsoft.com/office/powerpoint/2010/main" val="35878625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989C-13DB-D548-9A6E-CE5AD07CF93C}"/>
              </a:ext>
            </a:extLst>
          </p:cNvPr>
          <p:cNvSpPr>
            <a:spLocks noGrp="1"/>
          </p:cNvSpPr>
          <p:nvPr>
            <p:ph type="title"/>
          </p:nvPr>
        </p:nvSpPr>
        <p:spPr/>
        <p:txBody>
          <a:bodyPr/>
          <a:lstStyle/>
          <a:p>
            <a:r>
              <a:rPr lang="en-US"/>
              <a:t>Batch and Mini Batch</a:t>
            </a:r>
          </a:p>
        </p:txBody>
      </p:sp>
      <p:sp>
        <p:nvSpPr>
          <p:cNvPr id="3" name="Content Placeholder 2">
            <a:extLst>
              <a:ext uri="{FF2B5EF4-FFF2-40B4-BE49-F238E27FC236}">
                <a16:creationId xmlns:a16="http://schemas.microsoft.com/office/drawing/2014/main" id="{BA0F423A-6C27-3F42-9149-FB7624059413}"/>
              </a:ext>
            </a:extLst>
          </p:cNvPr>
          <p:cNvSpPr>
            <a:spLocks noGrp="1"/>
          </p:cNvSpPr>
          <p:nvPr>
            <p:ph idx="1"/>
          </p:nvPr>
        </p:nvSpPr>
        <p:spPr/>
        <p:txBody>
          <a:bodyPr/>
          <a:lstStyle/>
          <a:p>
            <a:r>
              <a:rPr lang="en-US"/>
              <a:t>Dữ liệu huấn luyện:</a:t>
            </a:r>
          </a:p>
          <a:p>
            <a:pPr marL="0" indent="0">
              <a:buNone/>
            </a:pPr>
            <a:r>
              <a:rPr lang="en-US">
                <a:solidFill>
                  <a:srgbClr val="FF0000"/>
                </a:solidFill>
              </a:rPr>
              <a:t>X = [x</a:t>
            </a:r>
            <a:r>
              <a:rPr lang="en-US" baseline="30000">
                <a:solidFill>
                  <a:srgbClr val="FF0000"/>
                </a:solidFill>
              </a:rPr>
              <a:t>(1)</a:t>
            </a:r>
            <a:r>
              <a:rPr lang="en-US">
                <a:solidFill>
                  <a:srgbClr val="FF0000"/>
                </a:solidFill>
              </a:rPr>
              <a:t>, x</a:t>
            </a:r>
            <a:r>
              <a:rPr lang="en-US" baseline="30000">
                <a:solidFill>
                  <a:srgbClr val="FF0000"/>
                </a:solidFill>
              </a:rPr>
              <a:t>(2)</a:t>
            </a:r>
            <a:r>
              <a:rPr lang="en-US">
                <a:solidFill>
                  <a:srgbClr val="FF0000"/>
                </a:solidFill>
              </a:rPr>
              <a:t>, x</a:t>
            </a:r>
            <a:r>
              <a:rPr lang="en-US" baseline="30000">
                <a:solidFill>
                  <a:srgbClr val="FF0000"/>
                </a:solidFill>
              </a:rPr>
              <a:t>(3)</a:t>
            </a:r>
            <a:r>
              <a:rPr lang="en-US">
                <a:solidFill>
                  <a:srgbClr val="FF0000"/>
                </a:solidFill>
              </a:rPr>
              <a:t>, ..., x</a:t>
            </a:r>
            <a:r>
              <a:rPr lang="en-US" baseline="30000">
                <a:solidFill>
                  <a:srgbClr val="FF0000"/>
                </a:solidFill>
              </a:rPr>
              <a:t>(m)</a:t>
            </a:r>
            <a:r>
              <a:rPr lang="en-US">
                <a:solidFill>
                  <a:srgbClr val="FF0000"/>
                </a:solidFill>
              </a:rPr>
              <a:t>]</a:t>
            </a:r>
          </a:p>
          <a:p>
            <a:pPr marL="0" indent="0">
              <a:buNone/>
            </a:pPr>
            <a:r>
              <a:rPr lang="en-US">
                <a:solidFill>
                  <a:srgbClr val="008000"/>
                </a:solidFill>
              </a:rPr>
              <a:t>Y = [y</a:t>
            </a:r>
            <a:r>
              <a:rPr lang="en-US" baseline="30000">
                <a:solidFill>
                  <a:srgbClr val="008000"/>
                </a:solidFill>
              </a:rPr>
              <a:t>(1)</a:t>
            </a:r>
            <a:r>
              <a:rPr lang="en-US">
                <a:solidFill>
                  <a:srgbClr val="008000"/>
                </a:solidFill>
              </a:rPr>
              <a:t>, y</a:t>
            </a:r>
            <a:r>
              <a:rPr lang="en-US" baseline="30000">
                <a:solidFill>
                  <a:srgbClr val="008000"/>
                </a:solidFill>
              </a:rPr>
              <a:t>(2)</a:t>
            </a:r>
            <a:r>
              <a:rPr lang="en-US">
                <a:solidFill>
                  <a:srgbClr val="008000"/>
                </a:solidFill>
              </a:rPr>
              <a:t>, y</a:t>
            </a:r>
            <a:r>
              <a:rPr lang="en-US" baseline="30000">
                <a:solidFill>
                  <a:srgbClr val="008000"/>
                </a:solidFill>
              </a:rPr>
              <a:t>(3)</a:t>
            </a:r>
            <a:r>
              <a:rPr lang="en-US">
                <a:solidFill>
                  <a:srgbClr val="008000"/>
                </a:solidFill>
              </a:rPr>
              <a:t>, ..., y</a:t>
            </a:r>
            <a:r>
              <a:rPr lang="en-US" baseline="30000">
                <a:solidFill>
                  <a:srgbClr val="008000"/>
                </a:solidFill>
              </a:rPr>
              <a:t>(m)</a:t>
            </a:r>
            <a:r>
              <a:rPr lang="en-US">
                <a:solidFill>
                  <a:srgbClr val="008000"/>
                </a:solidFill>
              </a:rPr>
              <a:t>]</a:t>
            </a:r>
          </a:p>
          <a:p>
            <a:pPr marL="0" indent="0">
              <a:buNone/>
            </a:pPr>
            <a:endParaRPr lang="en-US"/>
          </a:p>
          <a:p>
            <a:pPr marL="0" indent="0">
              <a:buNone/>
            </a:pPr>
            <a:r>
              <a:rPr lang="en-US"/>
              <a:t>Nếu như dữ liệu có </a:t>
            </a:r>
            <a:r>
              <a:rPr lang="en-US">
                <a:solidFill>
                  <a:srgbClr val="FF0000"/>
                </a:solidFill>
              </a:rPr>
              <a:t>kích thước quá lớn (&gt;50M) </a:t>
            </a:r>
            <a:r>
              <a:rPr lang="en-US"/>
              <a:t>thì việc huấn luyện một </a:t>
            </a:r>
            <a:r>
              <a:rPr lang="en-US">
                <a:solidFill>
                  <a:srgbClr val="FF0000"/>
                </a:solidFill>
              </a:rPr>
              <a:t>lần hết cả bộ dữ liệu </a:t>
            </a:r>
            <a:r>
              <a:rPr lang="en-US"/>
              <a:t>không khả thi (không đủ tài nguyên, ...).</a:t>
            </a:r>
          </a:p>
          <a:p>
            <a:pPr marL="0" indent="0">
              <a:buNone/>
            </a:pPr>
            <a:r>
              <a:rPr lang="en-US">
                <a:sym typeface="Wingdings" pitchFamily="2" charset="2"/>
              </a:rPr>
              <a:t> Chia dữ liệu ra thành </a:t>
            </a:r>
            <a:r>
              <a:rPr lang="en-US">
                <a:solidFill>
                  <a:srgbClr val="FF0000"/>
                </a:solidFill>
                <a:sym typeface="Wingdings" pitchFamily="2" charset="2"/>
              </a:rPr>
              <a:t>từng đoạn nhỏ, gọi là batch</a:t>
            </a:r>
            <a:r>
              <a:rPr lang="en-US">
                <a:sym typeface="Wingdings" pitchFamily="2" charset="2"/>
              </a:rPr>
              <a:t>, lần lượt huấn luyện các batch nhỏ trên.</a:t>
            </a:r>
            <a:endParaRPr lang="en-US"/>
          </a:p>
          <a:p>
            <a:pPr marL="0" indent="0">
              <a:buNone/>
            </a:pPr>
            <a:endParaRPr lang="en-US"/>
          </a:p>
        </p:txBody>
      </p:sp>
    </p:spTree>
    <p:extLst>
      <p:ext uri="{BB962C8B-B14F-4D97-AF65-F5344CB8AC3E}">
        <p14:creationId xmlns:p14="http://schemas.microsoft.com/office/powerpoint/2010/main" val="28238905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r>
              <a:rPr lang="en-US" dirty="0">
                <a:solidFill>
                  <a:srgbClr val="0066FF"/>
                </a:solidFill>
              </a:rPr>
              <a:t>Stochastic Gradient Descent </a:t>
            </a:r>
          </a:p>
        </p:txBody>
      </p:sp>
    </p:spTree>
    <p:extLst>
      <p:ext uri="{BB962C8B-B14F-4D97-AF65-F5344CB8AC3E}">
        <p14:creationId xmlns:p14="http://schemas.microsoft.com/office/powerpoint/2010/main" val="275788400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82C2F7-8990-534E-9C74-0439203B067E}"/>
              </a:ext>
            </a:extLst>
          </p:cNvPr>
          <p:cNvSpPr>
            <a:spLocks noGrp="1"/>
          </p:cNvSpPr>
          <p:nvPr>
            <p:ph type="title"/>
          </p:nvPr>
        </p:nvSpPr>
        <p:spPr/>
        <p:txBody>
          <a:bodyPr/>
          <a:lstStyle/>
          <a:p>
            <a:r>
              <a:rPr lang="en-US" dirty="0"/>
              <a:t>Stochastic Gradient descent (SGD)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A1B3D67-9661-D14B-9640-9373D722ABB1}"/>
                  </a:ext>
                </a:extLst>
              </p:cNvPr>
              <p:cNvSpPr>
                <a:spLocks noGrp="1"/>
              </p:cNvSpPr>
              <p:nvPr>
                <p:ph idx="1"/>
              </p:nvPr>
            </p:nvSpPr>
            <p:spPr/>
            <p:txBody>
              <a:bodyPr/>
              <a:lstStyle/>
              <a:p>
                <a:r>
                  <a:rPr lang="en-US" dirty="0">
                    <a:solidFill>
                      <a:srgbClr val="FF0000"/>
                    </a:solidFill>
                  </a:rPr>
                  <a:t>Stochastic Gradient descent (SGD)</a:t>
                </a:r>
                <a:r>
                  <a:rPr lang="en-US" dirty="0"/>
                  <a:t> </a:t>
                </a:r>
                <a:r>
                  <a:rPr lang="en-US" dirty="0" err="1"/>
                  <a:t>sẽ</a:t>
                </a:r>
                <a:r>
                  <a:rPr lang="en-US" dirty="0"/>
                  <a:t> </a:t>
                </a:r>
                <a:r>
                  <a:rPr lang="en-US" dirty="0" err="1"/>
                  <a:t>cập</a:t>
                </a:r>
                <a:r>
                  <a:rPr lang="en-US" dirty="0"/>
                  <a:t> </a:t>
                </a:r>
                <a:r>
                  <a:rPr lang="en-US" dirty="0" err="1"/>
                  <a:t>nhật</a:t>
                </a:r>
                <a:r>
                  <a:rPr lang="en-US" dirty="0"/>
                  <a:t> </a:t>
                </a:r>
                <a:r>
                  <a:rPr lang="en-US" dirty="0" err="1"/>
                  <a:t>lại</a:t>
                </a:r>
                <a:r>
                  <a:rPr lang="en-US" dirty="0"/>
                  <a:t> </a:t>
                </a:r>
                <a:r>
                  <a:rPr lang="en-US" dirty="0" err="1"/>
                  <a:t>tập</a:t>
                </a:r>
                <a:r>
                  <a:rPr lang="en-US" dirty="0"/>
                  <a:t> </a:t>
                </a:r>
                <a:r>
                  <a:rPr lang="en-US" dirty="0" err="1"/>
                  <a:t>tham</a:t>
                </a:r>
                <a:r>
                  <a:rPr lang="en-US" dirty="0"/>
                  <a:t> </a:t>
                </a:r>
                <a:r>
                  <a:rPr lang="en-US" dirty="0" err="1"/>
                  <a:t>số</a:t>
                </a:r>
                <a:r>
                  <a:rPr lang="en-US" dirty="0"/>
                  <a:t> </a:t>
                </a:r>
                <a14:m>
                  <m:oMath xmlns:m="http://schemas.openxmlformats.org/officeDocument/2006/math">
                    <m:r>
                      <a:rPr lang="vi-VN" i="1">
                        <a:solidFill>
                          <a:srgbClr val="FF0000"/>
                        </a:solidFill>
                        <a:latin typeface="Cambria Math" panose="02040503050406030204" pitchFamily="18" charset="0"/>
                        <a:ea typeface="Cambria Math" panose="02040503050406030204" pitchFamily="18" charset="0"/>
                      </a:rPr>
                      <m:t>𝜃</m:t>
                    </m:r>
                  </m:oMath>
                </a14:m>
                <a:r>
                  <a:rPr lang="en-US" dirty="0"/>
                  <a:t> </a:t>
                </a:r>
                <a:r>
                  <a:rPr lang="en-US" dirty="0" err="1"/>
                  <a:t>bằng</a:t>
                </a:r>
                <a:r>
                  <a:rPr lang="en-US" dirty="0"/>
                  <a:t> </a:t>
                </a:r>
                <a:r>
                  <a:rPr lang="en-US" dirty="0" err="1"/>
                  <a:t>cách</a:t>
                </a:r>
                <a:r>
                  <a:rPr lang="en-US" dirty="0"/>
                  <a:t> </a:t>
                </a:r>
                <a:r>
                  <a:rPr lang="en-US" dirty="0" err="1"/>
                  <a:t>lấy</a:t>
                </a:r>
                <a:r>
                  <a:rPr lang="en-US" dirty="0"/>
                  <a:t> </a:t>
                </a:r>
                <a:r>
                  <a:rPr lang="en-US" dirty="0" err="1">
                    <a:solidFill>
                      <a:srgbClr val="FF0000"/>
                    </a:solidFill>
                  </a:rPr>
                  <a:t>ngẫu</a:t>
                </a:r>
                <a:r>
                  <a:rPr lang="en-US" dirty="0">
                    <a:solidFill>
                      <a:srgbClr val="FF0000"/>
                    </a:solidFill>
                  </a:rPr>
                  <a:t> </a:t>
                </a:r>
                <a:r>
                  <a:rPr lang="en-US" dirty="0" err="1">
                    <a:solidFill>
                      <a:srgbClr val="FF0000"/>
                    </a:solidFill>
                  </a:rPr>
                  <a:t>nhiên</a:t>
                </a:r>
                <a:r>
                  <a:rPr lang="en-US" dirty="0"/>
                  <a:t> 1 </a:t>
                </a:r>
                <a:r>
                  <a:rPr lang="en-US" dirty="0" err="1"/>
                  <a:t>điểm</a:t>
                </a:r>
                <a:r>
                  <a:rPr lang="en-US" dirty="0"/>
                  <a:t> </a:t>
                </a:r>
                <a:r>
                  <a:rPr lang="en-US" dirty="0" err="1"/>
                  <a:t>dữ</a:t>
                </a:r>
                <a:r>
                  <a:rPr lang="en-US" dirty="0"/>
                  <a:t> </a:t>
                </a:r>
                <a:r>
                  <a:rPr lang="en-US" dirty="0" err="1"/>
                  <a:t>liệu</a:t>
                </a:r>
                <a:r>
                  <a:rPr lang="en-US" dirty="0"/>
                  <a:t> (instance) </a:t>
                </a:r>
                <a:r>
                  <a:rPr lang="en-US" dirty="0" err="1"/>
                  <a:t>từ</a:t>
                </a:r>
                <a:r>
                  <a:rPr lang="en-US" dirty="0"/>
                  <a:t> </a:t>
                </a:r>
                <a:r>
                  <a:rPr lang="en-US" dirty="0" err="1"/>
                  <a:t>tập</a:t>
                </a:r>
                <a:r>
                  <a:rPr lang="en-US" dirty="0"/>
                  <a:t> </a:t>
                </a:r>
                <a:r>
                  <a:rPr lang="en-US" dirty="0" err="1"/>
                  <a:t>huấn</a:t>
                </a:r>
                <a:r>
                  <a:rPr lang="en-US" dirty="0"/>
                  <a:t> </a:t>
                </a:r>
                <a:r>
                  <a:rPr lang="en-US" dirty="0" err="1"/>
                  <a:t>luyện</a:t>
                </a:r>
                <a:r>
                  <a:rPr lang="en-US" dirty="0"/>
                  <a:t>. </a:t>
                </a:r>
              </a:p>
              <a:p>
                <a:r>
                  <a:rPr lang="en-US" dirty="0" err="1"/>
                  <a:t>Mục</a:t>
                </a:r>
                <a:r>
                  <a:rPr lang="en-US" dirty="0"/>
                  <a:t> </a:t>
                </a:r>
                <a:r>
                  <a:rPr lang="en-US" dirty="0" err="1"/>
                  <a:t>tiêu</a:t>
                </a:r>
                <a:r>
                  <a:rPr lang="en-US" dirty="0"/>
                  <a:t>:</a:t>
                </a:r>
              </a:p>
              <a:p>
                <a:pPr lvl="1"/>
                <a:r>
                  <a:rPr lang="en-US" dirty="0" err="1">
                    <a:solidFill>
                      <a:srgbClr val="FF0000"/>
                    </a:solidFill>
                  </a:rPr>
                  <a:t>Tăng</a:t>
                </a:r>
                <a:r>
                  <a:rPr lang="en-US" dirty="0">
                    <a:solidFill>
                      <a:srgbClr val="FF0000"/>
                    </a:solidFill>
                  </a:rPr>
                  <a:t> </a:t>
                </a:r>
                <a:r>
                  <a:rPr lang="en-US" dirty="0" err="1">
                    <a:solidFill>
                      <a:srgbClr val="FF0000"/>
                    </a:solidFill>
                  </a:rPr>
                  <a:t>tốc</a:t>
                </a:r>
                <a:r>
                  <a:rPr lang="en-US" dirty="0">
                    <a:solidFill>
                      <a:srgbClr val="FF0000"/>
                    </a:solidFill>
                  </a:rPr>
                  <a:t> </a:t>
                </a:r>
                <a:r>
                  <a:rPr lang="en-US" dirty="0" err="1">
                    <a:solidFill>
                      <a:srgbClr val="FF0000"/>
                    </a:solidFill>
                  </a:rPr>
                  <a:t>quá</a:t>
                </a:r>
                <a:r>
                  <a:rPr lang="en-US" dirty="0">
                    <a:solidFill>
                      <a:srgbClr val="FF0000"/>
                    </a:solidFill>
                  </a:rPr>
                  <a:t> </a:t>
                </a:r>
                <a:r>
                  <a:rPr lang="en-US" dirty="0" err="1">
                    <a:solidFill>
                      <a:srgbClr val="FF0000"/>
                    </a:solidFill>
                  </a:rPr>
                  <a:t>trình</a:t>
                </a:r>
                <a:r>
                  <a:rPr lang="en-US" dirty="0">
                    <a:solidFill>
                      <a:srgbClr val="FF0000"/>
                    </a:solidFill>
                  </a:rPr>
                  <a:t> </a:t>
                </a:r>
                <a:r>
                  <a:rPr lang="en-US" dirty="0" err="1">
                    <a:solidFill>
                      <a:srgbClr val="FF0000"/>
                    </a:solidFill>
                  </a:rPr>
                  <a:t>huấn</a:t>
                </a:r>
                <a:r>
                  <a:rPr lang="en-US" dirty="0">
                    <a:solidFill>
                      <a:srgbClr val="FF0000"/>
                    </a:solidFill>
                  </a:rPr>
                  <a:t> </a:t>
                </a:r>
                <a:r>
                  <a:rPr lang="en-US" dirty="0" err="1">
                    <a:solidFill>
                      <a:srgbClr val="FF0000"/>
                    </a:solidFill>
                  </a:rPr>
                  <a:t>luyện</a:t>
                </a:r>
                <a:r>
                  <a:rPr lang="en-US" dirty="0"/>
                  <a:t>: do </a:t>
                </a:r>
                <a:r>
                  <a:rPr lang="en-US" dirty="0" err="1"/>
                  <a:t>chỉ</a:t>
                </a:r>
                <a:r>
                  <a:rPr lang="en-US" dirty="0"/>
                  <a:t> </a:t>
                </a:r>
                <a:r>
                  <a:rPr lang="en-US" dirty="0" err="1"/>
                  <a:t>tính</a:t>
                </a:r>
                <a:r>
                  <a:rPr lang="en-US" dirty="0"/>
                  <a:t> </a:t>
                </a:r>
                <a:r>
                  <a:rPr lang="en-US" dirty="0" err="1"/>
                  <a:t>đạo</a:t>
                </a:r>
                <a:r>
                  <a:rPr lang="en-US" dirty="0"/>
                  <a:t> </a:t>
                </a:r>
                <a:r>
                  <a:rPr lang="en-US" dirty="0" err="1"/>
                  <a:t>hàm</a:t>
                </a:r>
                <a:r>
                  <a:rPr lang="en-US" dirty="0"/>
                  <a:t> </a:t>
                </a:r>
                <a:r>
                  <a:rPr lang="en-US" dirty="0" err="1"/>
                  <a:t>cho</a:t>
                </a:r>
                <a:r>
                  <a:rPr lang="en-US" dirty="0"/>
                  <a:t> 1 </a:t>
                </a:r>
                <a:r>
                  <a:rPr lang="en-US" dirty="0" err="1"/>
                  <a:t>điểm</a:t>
                </a:r>
                <a:r>
                  <a:rPr lang="en-US" dirty="0"/>
                  <a:t> </a:t>
                </a:r>
                <a:r>
                  <a:rPr lang="en-US" dirty="0" err="1"/>
                  <a:t>dữ</a:t>
                </a:r>
                <a:r>
                  <a:rPr lang="en-US" dirty="0"/>
                  <a:t> </a:t>
                </a:r>
                <a:r>
                  <a:rPr lang="en-US" dirty="0" err="1"/>
                  <a:t>liệu</a:t>
                </a:r>
                <a:r>
                  <a:rPr lang="en-US" dirty="0"/>
                  <a:t> </a:t>
                </a:r>
                <a:r>
                  <a:rPr lang="en-US" dirty="0" err="1"/>
                  <a:t>thay</a:t>
                </a:r>
                <a:r>
                  <a:rPr lang="en-US" dirty="0"/>
                  <a:t> </a:t>
                </a:r>
                <a:r>
                  <a:rPr lang="en-US" dirty="0" err="1"/>
                  <a:t>vì</a:t>
                </a:r>
                <a:r>
                  <a:rPr lang="en-US" dirty="0"/>
                  <a:t> </a:t>
                </a:r>
                <a:r>
                  <a:rPr lang="en-US" dirty="0" err="1"/>
                  <a:t>tính</a:t>
                </a:r>
                <a:r>
                  <a:rPr lang="en-US" dirty="0"/>
                  <a:t> </a:t>
                </a:r>
                <a:r>
                  <a:rPr lang="en-US" dirty="0" err="1"/>
                  <a:t>cho</a:t>
                </a:r>
                <a:r>
                  <a:rPr lang="en-US" dirty="0"/>
                  <a:t> </a:t>
                </a:r>
                <a:r>
                  <a:rPr lang="en-US" dirty="0" err="1"/>
                  <a:t>toàn</a:t>
                </a:r>
                <a:r>
                  <a:rPr lang="en-US" dirty="0"/>
                  <a:t> </a:t>
                </a:r>
                <a:r>
                  <a:rPr lang="en-US" dirty="0" err="1"/>
                  <a:t>bộ</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a:t>
                </a:r>
              </a:p>
              <a:p>
                <a:pPr lvl="1"/>
                <a:r>
                  <a:rPr lang="en-US" dirty="0" err="1">
                    <a:solidFill>
                      <a:srgbClr val="FF0000"/>
                    </a:solidFill>
                  </a:rPr>
                  <a:t>Có</a:t>
                </a:r>
                <a:r>
                  <a:rPr lang="en-US" dirty="0">
                    <a:solidFill>
                      <a:srgbClr val="FF0000"/>
                    </a:solidFill>
                  </a:rPr>
                  <a:t> </a:t>
                </a:r>
                <a:r>
                  <a:rPr lang="en-US" dirty="0" err="1">
                    <a:solidFill>
                      <a:srgbClr val="FF0000"/>
                    </a:solidFill>
                  </a:rPr>
                  <a:t>khả</a:t>
                </a:r>
                <a:r>
                  <a:rPr lang="en-US" dirty="0">
                    <a:solidFill>
                      <a:srgbClr val="FF0000"/>
                    </a:solidFill>
                  </a:rPr>
                  <a:t> </a:t>
                </a:r>
                <a:r>
                  <a:rPr lang="en-US" dirty="0" err="1">
                    <a:solidFill>
                      <a:srgbClr val="FF0000"/>
                    </a:solidFill>
                  </a:rPr>
                  <a:t>năng</a:t>
                </a:r>
                <a:r>
                  <a:rPr lang="en-US" dirty="0">
                    <a:solidFill>
                      <a:srgbClr val="FF0000"/>
                    </a:solidFill>
                  </a:rPr>
                  <a:t> </a:t>
                </a:r>
                <a:r>
                  <a:rPr lang="en-US" dirty="0" err="1">
                    <a:solidFill>
                      <a:srgbClr val="FF0000"/>
                    </a:solidFill>
                  </a:rPr>
                  <a:t>huấn</a:t>
                </a:r>
                <a:r>
                  <a:rPr lang="en-US" dirty="0">
                    <a:solidFill>
                      <a:srgbClr val="FF0000"/>
                    </a:solidFill>
                  </a:rPr>
                  <a:t> </a:t>
                </a:r>
                <a:r>
                  <a:rPr lang="en-US" dirty="0" err="1">
                    <a:solidFill>
                      <a:srgbClr val="FF0000"/>
                    </a:solidFill>
                  </a:rPr>
                  <a:t>luyện</a:t>
                </a:r>
                <a:r>
                  <a:rPr lang="en-US" dirty="0">
                    <a:solidFill>
                      <a:srgbClr val="FF0000"/>
                    </a:solidFill>
                  </a:rPr>
                  <a:t> </a:t>
                </a:r>
                <a:r>
                  <a:rPr lang="en-US" dirty="0" err="1">
                    <a:solidFill>
                      <a:srgbClr val="FF0000"/>
                    </a:solidFill>
                  </a:rPr>
                  <a:t>đối</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tập</a:t>
                </a:r>
                <a:r>
                  <a:rPr lang="en-US" dirty="0">
                    <a:solidFill>
                      <a:srgbClr val="FF0000"/>
                    </a:solidFill>
                  </a:rPr>
                  <a:t> </a:t>
                </a:r>
                <a:r>
                  <a:rPr lang="en-US" dirty="0" err="1">
                    <a:solidFill>
                      <a:srgbClr val="FF0000"/>
                    </a:solidFill>
                  </a:rPr>
                  <a:t>dữ</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huấn</a:t>
                </a:r>
                <a:r>
                  <a:rPr lang="en-US" dirty="0">
                    <a:solidFill>
                      <a:srgbClr val="FF0000"/>
                    </a:solidFill>
                  </a:rPr>
                  <a:t> </a:t>
                </a:r>
                <a:r>
                  <a:rPr lang="en-US" dirty="0" err="1">
                    <a:solidFill>
                      <a:srgbClr val="FF0000"/>
                    </a:solidFill>
                  </a:rPr>
                  <a:t>luyện</a:t>
                </a:r>
                <a:r>
                  <a:rPr lang="en-US" dirty="0">
                    <a:solidFill>
                      <a:srgbClr val="FF0000"/>
                    </a:solidFill>
                  </a:rPr>
                  <a:t> </a:t>
                </a:r>
                <a:r>
                  <a:rPr lang="en-US" dirty="0" err="1">
                    <a:solidFill>
                      <a:srgbClr val="FF0000"/>
                    </a:solidFill>
                  </a:rPr>
                  <a:t>lớn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rất</a:t>
                </a:r>
                <a:r>
                  <a:rPr lang="en-US" dirty="0">
                    <a:solidFill>
                      <a:srgbClr val="FF0000"/>
                    </a:solidFill>
                  </a:rPr>
                  <a:t> </a:t>
                </a:r>
                <a:r>
                  <a:rPr lang="en-US" dirty="0" err="1">
                    <a:solidFill>
                      <a:srgbClr val="FF0000"/>
                    </a:solidFill>
                  </a:rPr>
                  <a:t>lớn</a:t>
                </a:r>
                <a:r>
                  <a:rPr lang="en-US" dirty="0"/>
                  <a:t>: </a:t>
                </a:r>
                <a:r>
                  <a:rPr lang="en-US" dirty="0" err="1"/>
                  <a:t>việc</a:t>
                </a:r>
                <a:r>
                  <a:rPr lang="en-US" dirty="0"/>
                  <a:t> load 1 </a:t>
                </a:r>
                <a:r>
                  <a:rPr lang="en-US" dirty="0" err="1"/>
                  <a:t>điểm</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bộ</a:t>
                </a:r>
                <a:r>
                  <a:rPr lang="en-US" dirty="0"/>
                  <a:t> </a:t>
                </a:r>
                <a:r>
                  <a:rPr lang="en-US" dirty="0" err="1"/>
                  <a:t>nhớ</a:t>
                </a:r>
                <a:r>
                  <a:rPr lang="en-US" dirty="0"/>
                  <a:t> </a:t>
                </a:r>
                <a:r>
                  <a:rPr lang="en-US" dirty="0" err="1"/>
                  <a:t>sẽ</a:t>
                </a:r>
                <a:r>
                  <a:rPr lang="en-US" dirty="0"/>
                  <a:t> </a:t>
                </a:r>
                <a:r>
                  <a:rPr lang="en-US" dirty="0" err="1"/>
                  <a:t>khả</a:t>
                </a:r>
                <a:r>
                  <a:rPr lang="en-US" dirty="0"/>
                  <a:t> </a:t>
                </a:r>
                <a:r>
                  <a:rPr lang="en-US" dirty="0" err="1"/>
                  <a:t>thi</a:t>
                </a:r>
                <a:r>
                  <a:rPr lang="en-US" dirty="0"/>
                  <a:t> </a:t>
                </a:r>
                <a:r>
                  <a:rPr lang="en-US" dirty="0" err="1"/>
                  <a:t>hơn</a:t>
                </a:r>
                <a:r>
                  <a:rPr lang="en-US" dirty="0"/>
                  <a:t> </a:t>
                </a:r>
                <a:r>
                  <a:rPr lang="en-US" dirty="0" err="1"/>
                  <a:t>là</a:t>
                </a:r>
                <a:r>
                  <a:rPr lang="en-US" dirty="0"/>
                  <a:t> load </a:t>
                </a:r>
                <a:r>
                  <a:rPr lang="en-US" dirty="0" err="1"/>
                  <a:t>một</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rất</a:t>
                </a:r>
                <a:r>
                  <a:rPr lang="en-US" dirty="0"/>
                  <a:t> </a:t>
                </a:r>
                <a:r>
                  <a:rPr lang="en-US" dirty="0" err="1"/>
                  <a:t>lớn</a:t>
                </a:r>
                <a:r>
                  <a:rPr lang="en-US" dirty="0"/>
                  <a:t> (</a:t>
                </a:r>
                <a:r>
                  <a:rPr lang="en-US" dirty="0" err="1"/>
                  <a:t>vài</a:t>
                </a:r>
                <a:r>
                  <a:rPr lang="en-US" dirty="0"/>
                  <a:t> </a:t>
                </a:r>
                <a:r>
                  <a:rPr lang="en-US" dirty="0" err="1"/>
                  <a:t>chục</a:t>
                </a:r>
                <a:r>
                  <a:rPr lang="en-US" dirty="0"/>
                  <a:t> </a:t>
                </a:r>
                <a:r>
                  <a:rPr lang="en-US" dirty="0" err="1"/>
                  <a:t>đến</a:t>
                </a:r>
                <a:r>
                  <a:rPr lang="en-US" dirty="0"/>
                  <a:t> </a:t>
                </a:r>
                <a:r>
                  <a:rPr lang="en-US" dirty="0" err="1"/>
                  <a:t>vài</a:t>
                </a:r>
                <a:r>
                  <a:rPr lang="en-US" dirty="0"/>
                  <a:t> </a:t>
                </a:r>
                <a:r>
                  <a:rPr lang="en-US" dirty="0" err="1"/>
                  <a:t>trăm</a:t>
                </a:r>
                <a:r>
                  <a:rPr lang="en-US" dirty="0"/>
                  <a:t> gigabyte).</a:t>
                </a:r>
              </a:p>
            </p:txBody>
          </p:sp>
        </mc:Choice>
        <mc:Fallback xmlns="">
          <p:sp>
            <p:nvSpPr>
              <p:cNvPr id="6" name="Content Placeholder 5">
                <a:extLst>
                  <a:ext uri="{FF2B5EF4-FFF2-40B4-BE49-F238E27FC236}">
                    <a16:creationId xmlns:a16="http://schemas.microsoft.com/office/drawing/2014/main" id="{1A1B3D67-9661-D14B-9640-9373D722ABB1}"/>
                  </a:ext>
                </a:extLst>
              </p:cNvPr>
              <p:cNvSpPr>
                <a:spLocks noGrp="1" noRot="1" noChangeAspect="1" noMove="1" noResize="1" noEditPoints="1" noAdjustHandles="1" noChangeArrowheads="1" noChangeShapeType="1" noTextEdit="1"/>
              </p:cNvSpPr>
              <p:nvPr>
                <p:ph idx="1"/>
              </p:nvPr>
            </p:nvSpPr>
            <p:spPr>
              <a:blipFill>
                <a:blip r:embed="rId2"/>
                <a:stretch>
                  <a:fillRect l="-1040" t="-1681"/>
                </a:stretch>
              </a:blipFill>
            </p:spPr>
            <p:txBody>
              <a:bodyPr/>
              <a:lstStyle/>
              <a:p>
                <a:r>
                  <a:rPr lang="en-US">
                    <a:noFill/>
                  </a:rPr>
                  <a:t> </a:t>
                </a:r>
              </a:p>
            </p:txBody>
          </p:sp>
        </mc:Fallback>
      </mc:AlternateContent>
    </p:spTree>
    <p:extLst>
      <p:ext uri="{BB962C8B-B14F-4D97-AF65-F5344CB8AC3E}">
        <p14:creationId xmlns:p14="http://schemas.microsoft.com/office/powerpoint/2010/main" val="12530228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4F0A-0363-8347-B712-61D7D881CCBB}"/>
              </a:ext>
            </a:extLst>
          </p:cNvPr>
          <p:cNvSpPr>
            <a:spLocks noGrp="1"/>
          </p:cNvSpPr>
          <p:nvPr>
            <p:ph type="title"/>
          </p:nvPr>
        </p:nvSpPr>
        <p:spPr/>
        <p:txBody>
          <a:bodyPr/>
          <a:lstStyle/>
          <a:p>
            <a:r>
              <a:rPr lang="en-US" dirty="0"/>
              <a:t>Stochastic Gradient descent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6841E-07D0-6E4D-B4DC-1884CC96429F}"/>
                  </a:ext>
                </a:extLst>
              </p:cNvPr>
              <p:cNvSpPr>
                <a:spLocks noGrp="1"/>
              </p:cNvSpPr>
              <p:nvPr>
                <p:ph idx="1"/>
              </p:nvPr>
            </p:nvSpPr>
            <p:spPr/>
            <p:txBody>
              <a:bodyPr/>
              <a:lstStyle/>
              <a:p>
                <a:r>
                  <a:rPr lang="en-US" dirty="0"/>
                  <a:t>Hàm </a:t>
                </a:r>
                <a:r>
                  <a:rPr lang="en-US" dirty="0" err="1"/>
                  <a:t>cập</a:t>
                </a:r>
                <a:r>
                  <a:rPr lang="en-US" dirty="0"/>
                  <a:t> </a:t>
                </a:r>
                <a:r>
                  <a:rPr lang="en-US" dirty="0" err="1"/>
                  <a:t>nhật</a:t>
                </a:r>
                <a:r>
                  <a:rPr lang="en-US" dirty="0"/>
                  <a:t> </a:t>
                </a:r>
                <a:r>
                  <a:rPr lang="en-US" dirty="0" err="1"/>
                  <a:t>tham</a:t>
                </a:r>
                <a:r>
                  <a:rPr lang="en-US" dirty="0"/>
                  <a:t> </a:t>
                </a:r>
                <a:r>
                  <a:rPr lang="en-US" dirty="0" err="1"/>
                  <a:t>số</a:t>
                </a:r>
                <a:r>
                  <a:rPr lang="en-US" dirty="0"/>
                  <a:t> </a:t>
                </a:r>
                <a:r>
                  <a:rPr lang="en-US" dirty="0" err="1"/>
                  <a:t>cho</a:t>
                </a:r>
                <a:r>
                  <a:rPr lang="en-US" dirty="0"/>
                  <a:t> SGD </a:t>
                </a:r>
                <a:r>
                  <a:rPr lang="en-US" dirty="0" err="1"/>
                  <a:t>được</a:t>
                </a:r>
                <a:r>
                  <a:rPr lang="en-US" dirty="0"/>
                  <a:t> </a:t>
                </a:r>
                <a:r>
                  <a:rPr lang="en-US" dirty="0" err="1"/>
                  <a:t>mô</a:t>
                </a:r>
                <a:r>
                  <a:rPr lang="en-US" dirty="0"/>
                  <a:t> </a:t>
                </a:r>
                <a:r>
                  <a:rPr lang="en-US" dirty="0" err="1"/>
                  <a:t>tả</a:t>
                </a:r>
                <a:r>
                  <a:rPr lang="en-US" dirty="0"/>
                  <a:t> </a:t>
                </a:r>
                <a:r>
                  <a:rPr lang="en-US" dirty="0" err="1"/>
                  <a:t>như</a:t>
                </a:r>
                <a:r>
                  <a:rPr lang="en-US" dirty="0"/>
                  <a:t> </a:t>
                </a:r>
                <a:r>
                  <a:rPr lang="en-US" dirty="0" err="1"/>
                  <a:t>sau</a:t>
                </a:r>
                <a:r>
                  <a:rPr lang="en-US" dirty="0"/>
                  <a:t>:</a:t>
                </a:r>
              </a:p>
              <a:p>
                <a:pPr marL="0" indent="0" algn="ctr">
                  <a:buNone/>
                </a:pPr>
                <a14:m>
                  <m:oMathPara xmlns:m="http://schemas.openxmlformats.org/officeDocument/2006/math">
                    <m:oMathParaPr>
                      <m:jc m:val="centerGroup"/>
                    </m:oMathParaPr>
                    <m:oMath xmlns:m="http://schemas.openxmlformats.org/officeDocument/2006/math">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ea typeface="Cambria Math" panose="02040503050406030204" pitchFamily="18" charset="0"/>
                            </a:rPr>
                            <m:t>𝜽</m:t>
                          </m:r>
                        </m:e>
                        <m:sup>
                          <m:r>
                            <a:rPr lang="vi-VN" b="1" i="1">
                              <a:solidFill>
                                <a:srgbClr val="FF0000"/>
                              </a:solidFill>
                              <a:latin typeface="Cambria Math" panose="02040503050406030204" pitchFamily="18" charset="0"/>
                            </a:rPr>
                            <m:t>𝒏𝒆𝒙𝒕</m:t>
                          </m:r>
                          <m:r>
                            <a:rPr lang="vi-VN" b="1" i="1">
                              <a:solidFill>
                                <a:srgbClr val="FF0000"/>
                              </a:solidFill>
                              <a:latin typeface="Cambria Math" panose="02040503050406030204" pitchFamily="18" charset="0"/>
                            </a:rPr>
                            <m:t>_</m:t>
                          </m:r>
                          <m:r>
                            <a:rPr lang="vi-VN" b="1" i="1">
                              <a:solidFill>
                                <a:srgbClr val="FF0000"/>
                              </a:solidFill>
                              <a:latin typeface="Cambria Math" panose="02040503050406030204" pitchFamily="18" charset="0"/>
                            </a:rPr>
                            <m:t>𝒔𝒕𝒆𝒑</m:t>
                          </m:r>
                        </m:sup>
                      </m:sSup>
                      <m:r>
                        <a:rPr lang="vi-VN"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𝜽</m:t>
                      </m:r>
                      <m:r>
                        <a:rPr lang="vi-VN" b="1" i="1">
                          <a:solidFill>
                            <a:srgbClr val="FF0000"/>
                          </a:solidFill>
                          <a:latin typeface="Cambria Math" panose="02040503050406030204" pitchFamily="18" charset="0"/>
                          <a:ea typeface="Cambria Math" panose="02040503050406030204" pitchFamily="18" charset="0"/>
                        </a:rPr>
                        <m:t>−</m:t>
                      </m:r>
                      <m:r>
                        <a:rPr lang="vi-VN" b="1" i="1">
                          <a:solidFill>
                            <a:srgbClr val="FF0000"/>
                          </a:solidFill>
                          <a:latin typeface="Cambria Math" panose="02040503050406030204" pitchFamily="18" charset="0"/>
                          <a:ea typeface="Cambria Math" panose="02040503050406030204" pitchFamily="18" charset="0"/>
                        </a:rPr>
                        <m:t>𝜶</m:t>
                      </m:r>
                      <m:sSub>
                        <m:sSubPr>
                          <m:ctrlPr>
                            <a:rPr lang="vi-VN" b="1" i="1">
                              <a:solidFill>
                                <a:srgbClr val="FF0000"/>
                              </a:solidFill>
                              <a:latin typeface="Cambria Math" panose="02040503050406030204" pitchFamily="18" charset="0"/>
                              <a:ea typeface="Cambria Math" panose="02040503050406030204" pitchFamily="18" charset="0"/>
                            </a:rPr>
                          </m:ctrlPr>
                        </m:sSubPr>
                        <m:e>
                          <m:r>
                            <a:rPr lang="vi-VN" b="1" i="1">
                              <a:solidFill>
                                <a:srgbClr val="FF0000"/>
                              </a:solidFill>
                              <a:latin typeface="Cambria Math" panose="02040503050406030204" pitchFamily="18" charset="0"/>
                              <a:ea typeface="Cambria Math" panose="02040503050406030204" pitchFamily="18" charset="0"/>
                            </a:rPr>
                            <m:t>𝜵</m:t>
                          </m:r>
                        </m:e>
                        <m:sub>
                          <m:r>
                            <a:rPr lang="en-US" b="1" i="1">
                              <a:solidFill>
                                <a:srgbClr val="FF0000"/>
                              </a:solidFill>
                              <a:latin typeface="Cambria Math" panose="02040503050406030204" pitchFamily="18" charset="0"/>
                              <a:ea typeface="Cambria Math" panose="02040503050406030204" pitchFamily="18" charset="0"/>
                            </a:rPr>
                            <m:t>𝜽</m:t>
                          </m:r>
                        </m:sub>
                      </m:sSub>
                      <m:r>
                        <a:rPr lang="vi-VN" b="1" i="1">
                          <a:solidFill>
                            <a:srgbClr val="FF0000"/>
                          </a:solidFill>
                          <a:latin typeface="Cambria Math" panose="02040503050406030204" pitchFamily="18" charset="0"/>
                          <a:ea typeface="Cambria Math" panose="02040503050406030204" pitchFamily="18" charset="0"/>
                        </a:rPr>
                        <m:t>𝓛</m:t>
                      </m:r>
                      <m:r>
                        <a:rPr lang="vi-VN"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𝜽</m:t>
                      </m:r>
                      <m:r>
                        <a:rPr lang="vi-VN" b="1" i="1" smtClean="0">
                          <a:solidFill>
                            <a:srgbClr val="FF0000"/>
                          </a:solidFill>
                          <a:latin typeface="Cambria Math" panose="02040503050406030204" pitchFamily="18" charset="0"/>
                          <a:ea typeface="Cambria Math" panose="02040503050406030204" pitchFamily="18" charset="0"/>
                        </a:rPr>
                        <m:t>;</m:t>
                      </m:r>
                      <m:sSub>
                        <m:sSubPr>
                          <m:ctrlPr>
                            <a:rPr lang="vi-VN" b="1" i="1" smtClean="0">
                              <a:solidFill>
                                <a:srgbClr val="008000"/>
                              </a:solidFill>
                              <a:latin typeface="Cambria Math" panose="02040503050406030204" pitchFamily="18" charset="0"/>
                              <a:ea typeface="Cambria Math" panose="02040503050406030204" pitchFamily="18" charset="0"/>
                            </a:rPr>
                          </m:ctrlPr>
                        </m:sSubPr>
                        <m:e>
                          <m:r>
                            <m:rPr>
                              <m:sty m:val="p"/>
                            </m:rPr>
                            <a:rPr lang="vi-VN" b="1" i="1">
                              <a:solidFill>
                                <a:srgbClr val="008000"/>
                              </a:solidFill>
                              <a:latin typeface="Cambria Math" panose="02040503050406030204" pitchFamily="18" charset="0"/>
                              <a:ea typeface="Cambria Math" panose="02040503050406030204" pitchFamily="18" charset="0"/>
                            </a:rPr>
                            <m:t>x</m:t>
                          </m:r>
                        </m:e>
                        <m:sub>
                          <m:r>
                            <m:rPr>
                              <m:sty m:val="p"/>
                            </m:rPr>
                            <a:rPr lang="vi-VN" b="1" i="1">
                              <a:solidFill>
                                <a:srgbClr val="008000"/>
                              </a:solidFill>
                              <a:latin typeface="Cambria Math" panose="02040503050406030204" pitchFamily="18" charset="0"/>
                              <a:ea typeface="Cambria Math" panose="02040503050406030204" pitchFamily="18" charset="0"/>
                            </a:rPr>
                            <m:t>i</m:t>
                          </m:r>
                        </m:sub>
                      </m:sSub>
                      <m:r>
                        <a:rPr lang="vi-VN" b="1" i="1" smtClean="0">
                          <a:solidFill>
                            <a:srgbClr val="008000"/>
                          </a:solidFill>
                          <a:latin typeface="Cambria Math" panose="02040503050406030204" pitchFamily="18" charset="0"/>
                          <a:ea typeface="Cambria Math" panose="02040503050406030204" pitchFamily="18" charset="0"/>
                        </a:rPr>
                        <m:t>;</m:t>
                      </m:r>
                      <m:sSub>
                        <m:sSubPr>
                          <m:ctrlPr>
                            <a:rPr lang="vi-VN" b="1" i="1" smtClean="0">
                              <a:solidFill>
                                <a:srgbClr val="008000"/>
                              </a:solidFill>
                              <a:latin typeface="Cambria Math" panose="02040503050406030204" pitchFamily="18" charset="0"/>
                              <a:ea typeface="Cambria Math" panose="02040503050406030204" pitchFamily="18" charset="0"/>
                            </a:rPr>
                          </m:ctrlPr>
                        </m:sSubPr>
                        <m:e>
                          <m:r>
                            <m:rPr>
                              <m:sty m:val="p"/>
                            </m:rPr>
                            <a:rPr lang="vi-VN" b="1" i="1">
                              <a:solidFill>
                                <a:srgbClr val="008000"/>
                              </a:solidFill>
                              <a:latin typeface="Cambria Math" panose="02040503050406030204" pitchFamily="18" charset="0"/>
                              <a:ea typeface="Cambria Math" panose="02040503050406030204" pitchFamily="18" charset="0"/>
                            </a:rPr>
                            <m:t>y</m:t>
                          </m:r>
                        </m:e>
                        <m:sub>
                          <m:r>
                            <m:rPr>
                              <m:sty m:val="p"/>
                            </m:rPr>
                            <a:rPr lang="vi-VN" b="1" i="1">
                              <a:solidFill>
                                <a:srgbClr val="008000"/>
                              </a:solidFill>
                              <a:latin typeface="Cambria Math" panose="02040503050406030204" pitchFamily="18" charset="0"/>
                              <a:ea typeface="Cambria Math" panose="02040503050406030204" pitchFamily="18" charset="0"/>
                            </a:rPr>
                            <m:t>i</m:t>
                          </m:r>
                        </m:sub>
                      </m:sSub>
                      <m:r>
                        <a:rPr lang="vi-VN" b="1" i="1">
                          <a:solidFill>
                            <a:srgbClr val="FF0000"/>
                          </a:solidFill>
                          <a:latin typeface="Cambria Math" panose="02040503050406030204" pitchFamily="18" charset="0"/>
                          <a:ea typeface="Cambria Math" panose="02040503050406030204" pitchFamily="18" charset="0"/>
                        </a:rPr>
                        <m:t>)</m:t>
                      </m:r>
                    </m:oMath>
                  </m:oMathPara>
                </a14:m>
                <a:endParaRPr lang="en-US" dirty="0"/>
              </a:p>
              <a:p>
                <a:pPr marL="0" indent="0">
                  <a:buNone/>
                </a:pPr>
                <a14:m>
                  <m:oMath xmlns:m="http://schemas.openxmlformats.org/officeDocument/2006/math">
                    <m:r>
                      <a:rPr lang="vi-VN" b="1" i="1">
                        <a:solidFill>
                          <a:srgbClr val="FF0000"/>
                        </a:solidFill>
                        <a:latin typeface="Cambria Math" panose="02040503050406030204" pitchFamily="18" charset="0"/>
                        <a:ea typeface="Cambria Math" panose="02040503050406030204" pitchFamily="18" charset="0"/>
                      </a:rPr>
                      <m:t>𝓛</m:t>
                    </m:r>
                    <m:r>
                      <a:rPr lang="vi-VN"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𝜽</m:t>
                    </m:r>
                    <m:r>
                      <a:rPr lang="vi-VN" b="1" i="1">
                        <a:solidFill>
                          <a:srgbClr val="FF0000"/>
                        </a:solidFill>
                        <a:latin typeface="Cambria Math" panose="02040503050406030204" pitchFamily="18" charset="0"/>
                        <a:ea typeface="Cambria Math" panose="02040503050406030204" pitchFamily="18" charset="0"/>
                      </a:rPr>
                      <m:t>;</m:t>
                    </m:r>
                    <m:sSub>
                      <m:sSubPr>
                        <m:ctrlPr>
                          <a:rPr lang="vi-VN" b="1" i="1">
                            <a:solidFill>
                              <a:srgbClr val="FF0000"/>
                            </a:solidFill>
                            <a:latin typeface="Cambria Math" panose="02040503050406030204" pitchFamily="18" charset="0"/>
                            <a:ea typeface="Cambria Math" panose="02040503050406030204" pitchFamily="18" charset="0"/>
                          </a:rPr>
                        </m:ctrlPr>
                      </m:sSubPr>
                      <m:e>
                        <m:r>
                          <m:rPr>
                            <m:sty m:val="p"/>
                          </m:rPr>
                          <a:rPr lang="vi-VN" b="1" i="1">
                            <a:solidFill>
                              <a:srgbClr val="FF0000"/>
                            </a:solidFill>
                            <a:latin typeface="Cambria Math" panose="02040503050406030204" pitchFamily="18" charset="0"/>
                            <a:ea typeface="Cambria Math" panose="02040503050406030204" pitchFamily="18" charset="0"/>
                          </a:rPr>
                          <m:t>x</m:t>
                        </m:r>
                      </m:e>
                      <m:sub>
                        <m:r>
                          <m:rPr>
                            <m:sty m:val="p"/>
                          </m:rPr>
                          <a:rPr lang="vi-VN" b="1" i="1">
                            <a:solidFill>
                              <a:srgbClr val="FF0000"/>
                            </a:solidFill>
                            <a:latin typeface="Cambria Math" panose="02040503050406030204" pitchFamily="18" charset="0"/>
                            <a:ea typeface="Cambria Math" panose="02040503050406030204" pitchFamily="18" charset="0"/>
                          </a:rPr>
                          <m:t>i</m:t>
                        </m:r>
                      </m:sub>
                    </m:sSub>
                    <m:r>
                      <a:rPr lang="vi-VN" b="1" i="1">
                        <a:solidFill>
                          <a:srgbClr val="FF0000"/>
                        </a:solidFill>
                        <a:latin typeface="Cambria Math" panose="02040503050406030204" pitchFamily="18" charset="0"/>
                        <a:ea typeface="Cambria Math" panose="02040503050406030204" pitchFamily="18" charset="0"/>
                      </a:rPr>
                      <m:t>;</m:t>
                    </m:r>
                    <m:sSub>
                      <m:sSubPr>
                        <m:ctrlPr>
                          <a:rPr lang="vi-VN" b="1" i="1">
                            <a:solidFill>
                              <a:srgbClr val="FF0000"/>
                            </a:solidFill>
                            <a:latin typeface="Cambria Math" panose="02040503050406030204" pitchFamily="18" charset="0"/>
                            <a:ea typeface="Cambria Math" panose="02040503050406030204" pitchFamily="18" charset="0"/>
                          </a:rPr>
                        </m:ctrlPr>
                      </m:sSubPr>
                      <m:e>
                        <m:r>
                          <m:rPr>
                            <m:sty m:val="p"/>
                          </m:rPr>
                          <a:rPr lang="vi-VN" b="1" i="1">
                            <a:solidFill>
                              <a:srgbClr val="FF0000"/>
                            </a:solidFill>
                            <a:latin typeface="Cambria Math" panose="02040503050406030204" pitchFamily="18" charset="0"/>
                            <a:ea typeface="Cambria Math" panose="02040503050406030204" pitchFamily="18" charset="0"/>
                          </a:rPr>
                          <m:t>y</m:t>
                        </m:r>
                      </m:e>
                      <m:sub>
                        <m:r>
                          <m:rPr>
                            <m:sty m:val="p"/>
                          </m:rPr>
                          <a:rPr lang="vi-VN" b="1" i="1">
                            <a:solidFill>
                              <a:srgbClr val="FF0000"/>
                            </a:solidFill>
                            <a:latin typeface="Cambria Math" panose="02040503050406030204" pitchFamily="18" charset="0"/>
                            <a:ea typeface="Cambria Math" panose="02040503050406030204" pitchFamily="18" charset="0"/>
                          </a:rPr>
                          <m:t>i</m:t>
                        </m:r>
                      </m:sub>
                    </m:sSub>
                    <m:r>
                      <a:rPr lang="vi-VN" b="1" i="1">
                        <a:solidFill>
                          <a:srgbClr val="FF0000"/>
                        </a:solidFill>
                        <a:latin typeface="Cambria Math" panose="02040503050406030204" pitchFamily="18" charset="0"/>
                        <a:ea typeface="Cambria Math" panose="02040503050406030204" pitchFamily="18" charset="0"/>
                      </a:rPr>
                      <m:t>)</m:t>
                    </m:r>
                  </m:oMath>
                </a14:m>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với</a:t>
                </a:r>
                <a:r>
                  <a:rPr lang="en-US" dirty="0"/>
                  <a:t> </a:t>
                </a:r>
                <a:r>
                  <a:rPr lang="en-US" b="1" dirty="0">
                    <a:solidFill>
                      <a:srgbClr val="008000"/>
                    </a:solidFill>
                  </a:rPr>
                  <a:t>1 </a:t>
                </a:r>
                <a:r>
                  <a:rPr lang="en-US" b="1" dirty="0" err="1">
                    <a:solidFill>
                      <a:srgbClr val="008000"/>
                    </a:solidFill>
                  </a:rPr>
                  <a:t>điểm</a:t>
                </a:r>
                <a:r>
                  <a:rPr lang="en-US" b="1" dirty="0">
                    <a:solidFill>
                      <a:srgbClr val="008000"/>
                    </a:solidFill>
                  </a:rPr>
                  <a:t> </a:t>
                </a:r>
                <a:r>
                  <a:rPr lang="en-US" b="1" dirty="0" err="1">
                    <a:solidFill>
                      <a:srgbClr val="008000"/>
                    </a:solidFill>
                  </a:rPr>
                  <a:t>dữ</a:t>
                </a:r>
                <a:r>
                  <a:rPr lang="en-US" b="1" dirty="0">
                    <a:solidFill>
                      <a:srgbClr val="008000"/>
                    </a:solidFill>
                  </a:rPr>
                  <a:t> </a:t>
                </a:r>
                <a:r>
                  <a:rPr lang="en-US" b="1" dirty="0" err="1">
                    <a:solidFill>
                      <a:srgbClr val="008000"/>
                    </a:solidFill>
                  </a:rPr>
                  <a:t>liệu</a:t>
                </a:r>
                <a:r>
                  <a:rPr lang="en-US" b="1" dirty="0">
                    <a:solidFill>
                      <a:srgbClr val="008000"/>
                    </a:solidFill>
                  </a:rPr>
                  <a:t> </a:t>
                </a:r>
                <a:r>
                  <a:rPr lang="en-US" dirty="0"/>
                  <a:t>(</a:t>
                </a:r>
                <a14:m>
                  <m:oMath xmlns:m="http://schemas.openxmlformats.org/officeDocument/2006/math">
                    <m:sSub>
                      <m:sSubPr>
                        <m:ctrlPr>
                          <a:rPr lang="vi-VN" b="1" i="1">
                            <a:solidFill>
                              <a:srgbClr val="FF0000"/>
                            </a:solidFill>
                            <a:latin typeface="Cambria Math" panose="02040503050406030204" pitchFamily="18" charset="0"/>
                            <a:ea typeface="Cambria Math" panose="02040503050406030204" pitchFamily="18" charset="0"/>
                          </a:rPr>
                        </m:ctrlPr>
                      </m:sSubPr>
                      <m:e>
                        <m:r>
                          <m:rPr>
                            <m:sty m:val="p"/>
                          </m:rPr>
                          <a:rPr lang="vi-VN" b="1" i="1">
                            <a:solidFill>
                              <a:srgbClr val="FF0000"/>
                            </a:solidFill>
                            <a:latin typeface="Cambria Math" panose="02040503050406030204" pitchFamily="18" charset="0"/>
                            <a:ea typeface="Cambria Math" panose="02040503050406030204" pitchFamily="18" charset="0"/>
                          </a:rPr>
                          <m:t>x</m:t>
                        </m:r>
                      </m:e>
                      <m:sub>
                        <m:r>
                          <m:rPr>
                            <m:sty m:val="p"/>
                          </m:rPr>
                          <a:rPr lang="vi-VN" b="1" i="1">
                            <a:solidFill>
                              <a:srgbClr val="FF0000"/>
                            </a:solidFill>
                            <a:latin typeface="Cambria Math" panose="02040503050406030204" pitchFamily="18" charset="0"/>
                            <a:ea typeface="Cambria Math" panose="02040503050406030204" pitchFamily="18" charset="0"/>
                          </a:rPr>
                          <m:t>i</m:t>
                        </m:r>
                      </m:sub>
                    </m:sSub>
                    <m:r>
                      <a:rPr lang="vi-VN" b="1" i="1">
                        <a:solidFill>
                          <a:srgbClr val="FF0000"/>
                        </a:solidFill>
                        <a:latin typeface="Cambria Math" panose="02040503050406030204" pitchFamily="18" charset="0"/>
                        <a:ea typeface="Cambria Math" panose="02040503050406030204" pitchFamily="18" charset="0"/>
                      </a:rPr>
                      <m:t>;</m:t>
                    </m:r>
                    <m:sSub>
                      <m:sSubPr>
                        <m:ctrlPr>
                          <a:rPr lang="vi-VN" b="1" i="1">
                            <a:solidFill>
                              <a:srgbClr val="FF0000"/>
                            </a:solidFill>
                            <a:latin typeface="Cambria Math" panose="02040503050406030204" pitchFamily="18" charset="0"/>
                            <a:ea typeface="Cambria Math" panose="02040503050406030204" pitchFamily="18" charset="0"/>
                          </a:rPr>
                        </m:ctrlPr>
                      </m:sSubPr>
                      <m:e>
                        <m:r>
                          <m:rPr>
                            <m:sty m:val="p"/>
                          </m:rPr>
                          <a:rPr lang="vi-VN" b="1" i="1">
                            <a:solidFill>
                              <a:srgbClr val="FF0000"/>
                            </a:solidFill>
                            <a:latin typeface="Cambria Math" panose="02040503050406030204" pitchFamily="18" charset="0"/>
                            <a:ea typeface="Cambria Math" panose="02040503050406030204" pitchFamily="18" charset="0"/>
                          </a:rPr>
                          <m:t>y</m:t>
                        </m:r>
                      </m:e>
                      <m:sub>
                        <m:r>
                          <m:rPr>
                            <m:sty m:val="p"/>
                          </m:rPr>
                          <a:rPr lang="vi-VN" b="1" i="1">
                            <a:solidFill>
                              <a:srgbClr val="FF0000"/>
                            </a:solidFill>
                            <a:latin typeface="Cambria Math" panose="02040503050406030204" pitchFamily="18" charset="0"/>
                            <a:ea typeface="Cambria Math" panose="02040503050406030204" pitchFamily="18" charset="0"/>
                          </a:rPr>
                          <m:t>i</m:t>
                        </m:r>
                      </m:sub>
                    </m:sSub>
                  </m:oMath>
                </a14:m>
                <a:r>
                  <a:rPr lang="en-US" dirty="0"/>
                  <a:t>)</a:t>
                </a:r>
              </a:p>
              <a:p>
                <a:pPr marL="0" indent="0">
                  <a:buNone/>
                </a:pPr>
                <a:endParaRPr lang="en-US" dirty="0"/>
              </a:p>
              <a:p>
                <a:r>
                  <a:rPr lang="en-US" dirty="0" err="1"/>
                  <a:t>Một</a:t>
                </a:r>
                <a:r>
                  <a:rPr lang="en-US" dirty="0"/>
                  <a:t> </a:t>
                </a:r>
                <a:r>
                  <a:rPr lang="en-US" dirty="0" err="1"/>
                  <a:t>lần</a:t>
                </a:r>
                <a:r>
                  <a:rPr lang="en-US" dirty="0"/>
                  <a:t> </a:t>
                </a:r>
                <a:r>
                  <a:rPr lang="en-US" dirty="0" err="1"/>
                  <a:t>duyệt</a:t>
                </a:r>
                <a:r>
                  <a:rPr lang="en-US" dirty="0"/>
                  <a:t> qua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lại</a:t>
                </a:r>
                <a:r>
                  <a:rPr lang="en-US" dirty="0"/>
                  <a:t> </a:t>
                </a:r>
                <a:r>
                  <a:rPr lang="en-US" dirty="0" err="1"/>
                  <a:t>tham</a:t>
                </a:r>
                <a:r>
                  <a:rPr lang="en-US" dirty="0"/>
                  <a:t> </a:t>
                </a:r>
                <a:r>
                  <a:rPr lang="en-US" dirty="0" err="1"/>
                  <a:t>số</a:t>
                </a:r>
                <a:r>
                  <a:rPr lang="en-US" dirty="0"/>
                  <a:t>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𝜽</m:t>
                    </m:r>
                  </m:oMath>
                </a14:m>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solidFill>
                      <a:srgbClr val="FF0000"/>
                    </a:solidFill>
                  </a:rPr>
                  <a:t>một</a:t>
                </a:r>
                <a:r>
                  <a:rPr lang="en-US" dirty="0">
                    <a:solidFill>
                      <a:srgbClr val="FF0000"/>
                    </a:solidFill>
                  </a:rPr>
                  <a:t> epoch</a:t>
                </a:r>
                <a:r>
                  <a:rPr lang="en-US" dirty="0"/>
                  <a:t>. </a:t>
                </a:r>
              </a:p>
              <a:p>
                <a:r>
                  <a:rPr lang="en-US" dirty="0" err="1"/>
                  <a:t>Với</a:t>
                </a:r>
                <a:r>
                  <a:rPr lang="en-US" dirty="0"/>
                  <a:t> SGD, </a:t>
                </a:r>
                <a:r>
                  <a:rPr lang="en-US" dirty="0" err="1"/>
                  <a:t>sẽ</a:t>
                </a:r>
                <a:r>
                  <a:rPr lang="en-US" dirty="0"/>
                  <a:t> </a:t>
                </a:r>
                <a:r>
                  <a:rPr lang="en-US" dirty="0" err="1"/>
                  <a:t>có</a:t>
                </a:r>
                <a:r>
                  <a:rPr lang="en-US" dirty="0"/>
                  <a:t> </a:t>
                </a:r>
                <a:r>
                  <a:rPr lang="en-US" dirty="0" err="1"/>
                  <a:t>tổng</a:t>
                </a:r>
                <a:r>
                  <a:rPr lang="en-US" dirty="0"/>
                  <a:t> </a:t>
                </a:r>
                <a:r>
                  <a:rPr lang="en-US" dirty="0" err="1"/>
                  <a:t>cộng</a:t>
                </a:r>
                <a:r>
                  <a:rPr lang="en-US" dirty="0"/>
                  <a:t> </a:t>
                </a:r>
                <a:r>
                  <a:rPr lang="en-US" dirty="0">
                    <a:solidFill>
                      <a:srgbClr val="FF0000"/>
                    </a:solidFill>
                  </a:rPr>
                  <a:t>N epoch </a:t>
                </a:r>
                <a:r>
                  <a:rPr lang="en-US" dirty="0" err="1"/>
                  <a:t>ứng</a:t>
                </a:r>
                <a:r>
                  <a:rPr lang="en-US" dirty="0"/>
                  <a:t> </a:t>
                </a:r>
                <a:r>
                  <a:rPr lang="en-US" dirty="0" err="1"/>
                  <a:t>với</a:t>
                </a:r>
                <a:r>
                  <a:rPr lang="en-US" dirty="0"/>
                  <a:t> </a:t>
                </a:r>
                <a:r>
                  <a:rPr lang="en-US" dirty="0">
                    <a:solidFill>
                      <a:srgbClr val="FF0000"/>
                    </a:solidFill>
                  </a:rPr>
                  <a:t>N </a:t>
                </a:r>
                <a:r>
                  <a:rPr lang="en-US" dirty="0" err="1">
                    <a:solidFill>
                      <a:srgbClr val="FF0000"/>
                    </a:solidFill>
                  </a:rPr>
                  <a:t>điểm</a:t>
                </a:r>
                <a:r>
                  <a:rPr lang="en-US" dirty="0">
                    <a:solidFill>
                      <a:srgbClr val="FF0000"/>
                    </a:solidFill>
                  </a:rPr>
                  <a:t> </a:t>
                </a:r>
                <a:r>
                  <a:rPr lang="en-US" dirty="0" err="1">
                    <a:solidFill>
                      <a:srgbClr val="FF0000"/>
                    </a:solidFill>
                  </a:rPr>
                  <a:t>dữ</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t>trong</a:t>
                </a:r>
                <a:r>
                  <a:rPr lang="en-US" dirty="0"/>
                  <a:t> </a:t>
                </a:r>
                <a:r>
                  <a:rPr lang="en-US" dirty="0" err="1"/>
                  <a:t>tập</a:t>
                </a:r>
                <a:r>
                  <a:rPr lang="en-US" dirty="0"/>
                  <a:t> </a:t>
                </a:r>
                <a:r>
                  <a:rPr lang="en-US" dirty="0" err="1"/>
                  <a:t>huấn</a:t>
                </a:r>
                <a:r>
                  <a:rPr lang="en-US" dirty="0"/>
                  <a:t> </a:t>
                </a:r>
                <a:r>
                  <a:rPr lang="en-US" dirty="0" err="1"/>
                  <a:t>luyện</a:t>
                </a:r>
                <a:r>
                  <a:rPr lang="en-US" dirty="0"/>
                  <a:t>. </a:t>
                </a:r>
              </a:p>
            </p:txBody>
          </p:sp>
        </mc:Choice>
        <mc:Fallback xmlns="">
          <p:sp>
            <p:nvSpPr>
              <p:cNvPr id="3" name="Content Placeholder 2">
                <a:extLst>
                  <a:ext uri="{FF2B5EF4-FFF2-40B4-BE49-F238E27FC236}">
                    <a16:creationId xmlns:a16="http://schemas.microsoft.com/office/drawing/2014/main" id="{9A26841E-07D0-6E4D-B4DC-1884CC96429F}"/>
                  </a:ext>
                </a:extLst>
              </p:cNvPr>
              <p:cNvSpPr>
                <a:spLocks noGrp="1" noRot="1" noChangeAspect="1" noMove="1" noResize="1" noEditPoints="1" noAdjustHandles="1" noChangeArrowheads="1" noChangeShapeType="1" noTextEdit="1"/>
              </p:cNvSpPr>
              <p:nvPr>
                <p:ph idx="1"/>
              </p:nvPr>
            </p:nvSpPr>
            <p:spPr>
              <a:blipFill>
                <a:blip r:embed="rId2"/>
                <a:stretch>
                  <a:fillRect l="-1040" t="-1681"/>
                </a:stretch>
              </a:blipFill>
            </p:spPr>
            <p:txBody>
              <a:bodyPr/>
              <a:lstStyle/>
              <a:p>
                <a:r>
                  <a:rPr lang="en-US">
                    <a:noFill/>
                  </a:rPr>
                  <a:t> </a:t>
                </a:r>
              </a:p>
            </p:txBody>
          </p:sp>
        </mc:Fallback>
      </mc:AlternateContent>
    </p:spTree>
    <p:extLst>
      <p:ext uri="{BB962C8B-B14F-4D97-AF65-F5344CB8AC3E}">
        <p14:creationId xmlns:p14="http://schemas.microsoft.com/office/powerpoint/2010/main" val="23291387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22A8-1561-3B4B-B004-6E44B97280E0}"/>
              </a:ext>
            </a:extLst>
          </p:cNvPr>
          <p:cNvSpPr>
            <a:spLocks noGrp="1"/>
          </p:cNvSpPr>
          <p:nvPr>
            <p:ph type="title"/>
          </p:nvPr>
        </p:nvSpPr>
        <p:spPr/>
        <p:txBody>
          <a:bodyPr/>
          <a:lstStyle/>
          <a:p>
            <a:r>
              <a:rPr lang="en-US" dirty="0"/>
              <a:t>Stochastic gradient descent </a:t>
            </a:r>
          </a:p>
        </p:txBody>
      </p:sp>
      <p:pic>
        <p:nvPicPr>
          <p:cNvPr id="2050" name="Picture 2" descr="page139image63889744">
            <a:extLst>
              <a:ext uri="{FF2B5EF4-FFF2-40B4-BE49-F238E27FC236}">
                <a16:creationId xmlns:a16="http://schemas.microsoft.com/office/drawing/2014/main" id="{78FF6104-C213-8646-BFE7-0FD14FE925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4762500" cy="3568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E1D1D5-329E-8440-AE44-FA5966EDC7D6}"/>
              </a:ext>
            </a:extLst>
          </p:cNvPr>
          <p:cNvSpPr txBox="1"/>
          <p:nvPr/>
        </p:nvSpPr>
        <p:spPr>
          <a:xfrm>
            <a:off x="6324600" y="1828800"/>
            <a:ext cx="52578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66FF"/>
                </a:solidFill>
              </a:rPr>
              <a:t>Do </a:t>
            </a:r>
            <a:r>
              <a:rPr lang="en-US" sz="2400" dirty="0" err="1">
                <a:solidFill>
                  <a:srgbClr val="0066FF"/>
                </a:solidFill>
              </a:rPr>
              <a:t>ảnh</a:t>
            </a:r>
            <a:r>
              <a:rPr lang="en-US" sz="2400" dirty="0">
                <a:solidFill>
                  <a:srgbClr val="0066FF"/>
                </a:solidFill>
              </a:rPr>
              <a:t> </a:t>
            </a:r>
            <a:r>
              <a:rPr lang="en-US" sz="2400" dirty="0" err="1">
                <a:solidFill>
                  <a:srgbClr val="0066FF"/>
                </a:solidFill>
              </a:rPr>
              <a:t>hưởng</a:t>
            </a:r>
            <a:r>
              <a:rPr lang="en-US" sz="2400" dirty="0">
                <a:solidFill>
                  <a:srgbClr val="0066FF"/>
                </a:solidFill>
              </a:rPr>
              <a:t> </a:t>
            </a:r>
            <a:r>
              <a:rPr lang="en-US" sz="2400" dirty="0" err="1">
                <a:solidFill>
                  <a:srgbClr val="0066FF"/>
                </a:solidFill>
              </a:rPr>
              <a:t>của</a:t>
            </a:r>
            <a:r>
              <a:rPr lang="en-US" sz="2400" dirty="0">
                <a:solidFill>
                  <a:srgbClr val="0066FF"/>
                </a:solidFill>
              </a:rPr>
              <a:t> </a:t>
            </a:r>
            <a:r>
              <a:rPr lang="en-US" sz="2400" dirty="0" err="1">
                <a:solidFill>
                  <a:srgbClr val="0066FF"/>
                </a:solidFill>
              </a:rPr>
              <a:t>quá</a:t>
            </a:r>
            <a:r>
              <a:rPr lang="en-US" sz="2400" dirty="0">
                <a:solidFill>
                  <a:srgbClr val="0066FF"/>
                </a:solidFill>
              </a:rPr>
              <a:t> </a:t>
            </a:r>
            <a:r>
              <a:rPr lang="en-US" sz="2400" dirty="0" err="1">
                <a:solidFill>
                  <a:srgbClr val="0066FF"/>
                </a:solidFill>
              </a:rPr>
              <a:t>trình</a:t>
            </a:r>
            <a:r>
              <a:rPr lang="en-US" sz="2400" dirty="0">
                <a:solidFill>
                  <a:srgbClr val="0066FF"/>
                </a:solidFill>
              </a:rPr>
              <a:t> </a:t>
            </a:r>
            <a:r>
              <a:rPr lang="en-US" sz="2400" dirty="0" err="1">
                <a:solidFill>
                  <a:srgbClr val="0066FF"/>
                </a:solidFill>
              </a:rPr>
              <a:t>lấy</a:t>
            </a:r>
            <a:r>
              <a:rPr lang="en-US" sz="2400" dirty="0">
                <a:solidFill>
                  <a:srgbClr val="0066FF"/>
                </a:solidFill>
              </a:rPr>
              <a:t> </a:t>
            </a:r>
            <a:r>
              <a:rPr lang="en-US" sz="2400" dirty="0" err="1">
                <a:solidFill>
                  <a:srgbClr val="0066FF"/>
                </a:solidFill>
              </a:rPr>
              <a:t>ngẫu</a:t>
            </a:r>
            <a:r>
              <a:rPr lang="en-US" sz="2400" dirty="0">
                <a:solidFill>
                  <a:srgbClr val="0066FF"/>
                </a:solidFill>
              </a:rPr>
              <a:t> </a:t>
            </a:r>
            <a:r>
              <a:rPr lang="en-US" sz="2400" dirty="0" err="1">
                <a:solidFill>
                  <a:srgbClr val="0066FF"/>
                </a:solidFill>
              </a:rPr>
              <a:t>nhiên</a:t>
            </a:r>
            <a:r>
              <a:rPr lang="en-US" sz="2400" dirty="0">
                <a:solidFill>
                  <a:srgbClr val="0066FF"/>
                </a:solidFill>
              </a:rPr>
              <a:t>, </a:t>
            </a:r>
            <a:r>
              <a:rPr lang="en-US" sz="2400" dirty="0" err="1">
                <a:solidFill>
                  <a:srgbClr val="FF0000"/>
                </a:solidFill>
              </a:rPr>
              <a:t>giá</a:t>
            </a:r>
            <a:r>
              <a:rPr lang="en-US" sz="2400" dirty="0">
                <a:solidFill>
                  <a:srgbClr val="FF0000"/>
                </a:solidFill>
              </a:rPr>
              <a:t> </a:t>
            </a:r>
            <a:r>
              <a:rPr lang="en-US" sz="2400" dirty="0" err="1">
                <a:solidFill>
                  <a:srgbClr val="FF0000"/>
                </a:solidFill>
              </a:rPr>
              <a:t>trị</a:t>
            </a:r>
            <a:r>
              <a:rPr lang="en-US" sz="2400" dirty="0">
                <a:solidFill>
                  <a:srgbClr val="FF0000"/>
                </a:solidFill>
              </a:rPr>
              <a:t> </a:t>
            </a:r>
            <a:r>
              <a:rPr lang="en-US" sz="2400" dirty="0" err="1">
                <a:solidFill>
                  <a:srgbClr val="FF0000"/>
                </a:solidFill>
              </a:rPr>
              <a:t>của</a:t>
            </a:r>
            <a:r>
              <a:rPr lang="en-US" sz="2400" dirty="0">
                <a:solidFill>
                  <a:srgbClr val="FF0000"/>
                </a:solidFill>
              </a:rPr>
              <a:t> </a:t>
            </a:r>
            <a:r>
              <a:rPr lang="en-US" sz="2400" dirty="0" err="1">
                <a:solidFill>
                  <a:srgbClr val="FF0000"/>
                </a:solidFill>
              </a:rPr>
              <a:t>hàm</a:t>
            </a:r>
            <a:r>
              <a:rPr lang="en-US" sz="2400" dirty="0">
                <a:solidFill>
                  <a:srgbClr val="FF0000"/>
                </a:solidFill>
              </a:rPr>
              <a:t> loss </a:t>
            </a:r>
            <a:r>
              <a:rPr lang="en-US" sz="2400" dirty="0" err="1">
                <a:solidFill>
                  <a:srgbClr val="FF0000"/>
                </a:solidFill>
              </a:rPr>
              <a:t>sẽ</a:t>
            </a:r>
            <a:r>
              <a:rPr lang="en-US" sz="2400" dirty="0">
                <a:solidFill>
                  <a:srgbClr val="FF0000"/>
                </a:solidFill>
              </a:rPr>
              <a:t> </a:t>
            </a:r>
            <a:r>
              <a:rPr lang="en-US" sz="2400" dirty="0" err="1">
                <a:solidFill>
                  <a:srgbClr val="FF0000"/>
                </a:solidFill>
              </a:rPr>
              <a:t>dao</a:t>
            </a:r>
            <a:r>
              <a:rPr lang="en-US" sz="2400" dirty="0">
                <a:solidFill>
                  <a:srgbClr val="FF0000"/>
                </a:solidFill>
              </a:rPr>
              <a:t> </a:t>
            </a:r>
            <a:r>
              <a:rPr lang="en-US" sz="2400" dirty="0" err="1">
                <a:solidFill>
                  <a:srgbClr val="FF0000"/>
                </a:solidFill>
              </a:rPr>
              <a:t>động</a:t>
            </a:r>
            <a:r>
              <a:rPr lang="en-US" sz="2400" dirty="0">
                <a:solidFill>
                  <a:srgbClr val="FF0000"/>
                </a:solidFill>
              </a:rPr>
              <a:t> </a:t>
            </a:r>
            <a:r>
              <a:rPr lang="en-US" sz="2400" dirty="0" err="1">
                <a:solidFill>
                  <a:srgbClr val="FF0000"/>
                </a:solidFill>
              </a:rPr>
              <a:t>lên</a:t>
            </a:r>
            <a:r>
              <a:rPr lang="en-US" sz="2400" dirty="0">
                <a:solidFill>
                  <a:srgbClr val="FF0000"/>
                </a:solidFill>
              </a:rPr>
              <a:t> </a:t>
            </a:r>
            <a:r>
              <a:rPr lang="en-US" sz="2400" dirty="0" err="1">
                <a:solidFill>
                  <a:srgbClr val="FF0000"/>
                </a:solidFill>
              </a:rPr>
              <a:t>xuống</a:t>
            </a:r>
            <a:r>
              <a:rPr lang="en-US" sz="2400" dirty="0">
                <a:solidFill>
                  <a:srgbClr val="FF0000"/>
                </a:solidFill>
              </a:rPr>
              <a:t> (</a:t>
            </a:r>
            <a:r>
              <a:rPr lang="en-US" sz="2400" dirty="0" err="1">
                <a:solidFill>
                  <a:srgbClr val="FF0000"/>
                </a:solidFill>
              </a:rPr>
              <a:t>nhiễu</a:t>
            </a:r>
            <a:r>
              <a:rPr lang="en-US" sz="2400" dirty="0">
                <a:solidFill>
                  <a:srgbClr val="FF0000"/>
                </a:solidFill>
              </a:rPr>
              <a:t>)</a:t>
            </a:r>
            <a:r>
              <a:rPr lang="en-US" sz="2400" dirty="0">
                <a:solidFill>
                  <a:srgbClr val="0066FF"/>
                </a:solidFill>
              </a:rPr>
              <a:t>. </a:t>
            </a:r>
          </a:p>
          <a:p>
            <a:pPr marL="285750" indent="-285750">
              <a:buFont typeface="Arial" panose="020B0604020202020204" pitchFamily="34" charset="0"/>
              <a:buChar char="•"/>
            </a:pPr>
            <a:r>
              <a:rPr lang="en-US" sz="2400" dirty="0" err="1">
                <a:solidFill>
                  <a:srgbClr val="0066FF"/>
                </a:solidFill>
              </a:rPr>
              <a:t>Vì</a:t>
            </a:r>
            <a:r>
              <a:rPr lang="en-US" sz="2400" dirty="0">
                <a:solidFill>
                  <a:srgbClr val="0066FF"/>
                </a:solidFill>
              </a:rPr>
              <a:t> </a:t>
            </a:r>
            <a:r>
              <a:rPr lang="en-US" sz="2400" dirty="0" err="1">
                <a:solidFill>
                  <a:srgbClr val="0066FF"/>
                </a:solidFill>
              </a:rPr>
              <a:t>giá</a:t>
            </a:r>
            <a:r>
              <a:rPr lang="en-US" sz="2400" dirty="0">
                <a:solidFill>
                  <a:srgbClr val="0066FF"/>
                </a:solidFill>
              </a:rPr>
              <a:t> </a:t>
            </a:r>
            <a:r>
              <a:rPr lang="en-US" sz="2400" dirty="0" err="1">
                <a:solidFill>
                  <a:srgbClr val="0066FF"/>
                </a:solidFill>
              </a:rPr>
              <a:t>trị</a:t>
            </a:r>
            <a:r>
              <a:rPr lang="en-US" sz="2400" dirty="0">
                <a:solidFill>
                  <a:srgbClr val="0066FF"/>
                </a:solidFill>
              </a:rPr>
              <a:t> loss </a:t>
            </a:r>
            <a:r>
              <a:rPr lang="en-US" sz="2400" dirty="0" err="1">
                <a:solidFill>
                  <a:srgbClr val="0066FF"/>
                </a:solidFill>
              </a:rPr>
              <a:t>dao</a:t>
            </a:r>
            <a:r>
              <a:rPr lang="en-US" sz="2400" dirty="0">
                <a:solidFill>
                  <a:srgbClr val="0066FF"/>
                </a:solidFill>
              </a:rPr>
              <a:t> </a:t>
            </a:r>
            <a:r>
              <a:rPr lang="en-US" sz="2400" dirty="0" err="1">
                <a:solidFill>
                  <a:srgbClr val="0066FF"/>
                </a:solidFill>
              </a:rPr>
              <a:t>động</a:t>
            </a:r>
            <a:r>
              <a:rPr lang="en-US" sz="2400" dirty="0">
                <a:solidFill>
                  <a:srgbClr val="0066FF"/>
                </a:solidFill>
              </a:rPr>
              <a:t> </a:t>
            </a:r>
            <a:r>
              <a:rPr lang="en-US" sz="2400" dirty="0" err="1">
                <a:solidFill>
                  <a:srgbClr val="0066FF"/>
                </a:solidFill>
              </a:rPr>
              <a:t>lên</a:t>
            </a:r>
            <a:r>
              <a:rPr lang="en-US" sz="2400" dirty="0">
                <a:solidFill>
                  <a:srgbClr val="0066FF"/>
                </a:solidFill>
              </a:rPr>
              <a:t> </a:t>
            </a:r>
            <a:r>
              <a:rPr lang="en-US" sz="2400" dirty="0" err="1">
                <a:solidFill>
                  <a:srgbClr val="0066FF"/>
                </a:solidFill>
              </a:rPr>
              <a:t>xuống</a:t>
            </a:r>
            <a:r>
              <a:rPr lang="en-US" sz="2400" dirty="0">
                <a:solidFill>
                  <a:srgbClr val="0066FF"/>
                </a:solidFill>
              </a:rPr>
              <a:t>, </a:t>
            </a:r>
            <a:r>
              <a:rPr lang="en-US" sz="2400" dirty="0" err="1">
                <a:solidFill>
                  <a:srgbClr val="0066FF"/>
                </a:solidFill>
              </a:rPr>
              <a:t>giá</a:t>
            </a:r>
            <a:r>
              <a:rPr lang="en-US" sz="2400" dirty="0">
                <a:solidFill>
                  <a:srgbClr val="0066FF"/>
                </a:solidFill>
              </a:rPr>
              <a:t> </a:t>
            </a:r>
            <a:r>
              <a:rPr lang="en-US" sz="2400" dirty="0" err="1">
                <a:solidFill>
                  <a:srgbClr val="0066FF"/>
                </a:solidFill>
              </a:rPr>
              <a:t>trị</a:t>
            </a:r>
            <a:r>
              <a:rPr lang="en-US" sz="2400" dirty="0">
                <a:solidFill>
                  <a:srgbClr val="0066FF"/>
                </a:solidFill>
              </a:rPr>
              <a:t> </a:t>
            </a:r>
            <a:r>
              <a:rPr lang="en-US" sz="2400" dirty="0" err="1">
                <a:solidFill>
                  <a:srgbClr val="0066FF"/>
                </a:solidFill>
              </a:rPr>
              <a:t>cuối</a:t>
            </a:r>
            <a:r>
              <a:rPr lang="en-US" sz="2400" dirty="0">
                <a:solidFill>
                  <a:srgbClr val="0066FF"/>
                </a:solidFill>
              </a:rPr>
              <a:t> </a:t>
            </a:r>
            <a:r>
              <a:rPr lang="en-US" sz="2400" dirty="0" err="1">
                <a:solidFill>
                  <a:srgbClr val="0066FF"/>
                </a:solidFill>
              </a:rPr>
              <a:t>cùng</a:t>
            </a:r>
            <a:r>
              <a:rPr lang="en-US" sz="2400" dirty="0">
                <a:solidFill>
                  <a:srgbClr val="0066FF"/>
                </a:solidFill>
              </a:rPr>
              <a:t> </a:t>
            </a:r>
            <a:r>
              <a:rPr lang="en-US" sz="2400" dirty="0" err="1">
                <a:solidFill>
                  <a:srgbClr val="0066FF"/>
                </a:solidFill>
              </a:rPr>
              <a:t>tìm</a:t>
            </a:r>
            <a:r>
              <a:rPr lang="en-US" sz="2400" dirty="0">
                <a:solidFill>
                  <a:srgbClr val="0066FF"/>
                </a:solidFill>
              </a:rPr>
              <a:t> </a:t>
            </a:r>
            <a:r>
              <a:rPr lang="en-US" sz="2400" dirty="0" err="1">
                <a:solidFill>
                  <a:srgbClr val="0066FF"/>
                </a:solidFill>
              </a:rPr>
              <a:t>được</a:t>
            </a:r>
            <a:r>
              <a:rPr lang="en-US" sz="2400" dirty="0">
                <a:solidFill>
                  <a:srgbClr val="0066FF"/>
                </a:solidFill>
              </a:rPr>
              <a:t> </a:t>
            </a:r>
            <a:r>
              <a:rPr lang="en-US" sz="2400" dirty="0" err="1">
                <a:solidFill>
                  <a:srgbClr val="0066FF"/>
                </a:solidFill>
              </a:rPr>
              <a:t>sẽ</a:t>
            </a:r>
            <a:r>
              <a:rPr lang="en-US" sz="2400" dirty="0">
                <a:solidFill>
                  <a:srgbClr val="0066FF"/>
                </a:solidFill>
              </a:rPr>
              <a:t> </a:t>
            </a:r>
            <a:r>
              <a:rPr lang="en-US" sz="2400" dirty="0" err="1">
                <a:solidFill>
                  <a:srgbClr val="0066FF"/>
                </a:solidFill>
              </a:rPr>
              <a:t>chỉ</a:t>
            </a:r>
            <a:r>
              <a:rPr lang="en-US" sz="2400" dirty="0">
                <a:solidFill>
                  <a:srgbClr val="0066FF"/>
                </a:solidFill>
              </a:rPr>
              <a:t> </a:t>
            </a:r>
            <a:r>
              <a:rPr lang="en-US" sz="2400" dirty="0" err="1">
                <a:solidFill>
                  <a:srgbClr val="FF0000"/>
                </a:solidFill>
              </a:rPr>
              <a:t>gần</a:t>
            </a:r>
            <a:r>
              <a:rPr lang="en-US" sz="2400" dirty="0">
                <a:solidFill>
                  <a:srgbClr val="FF0000"/>
                </a:solidFill>
              </a:rPr>
              <a:t> </a:t>
            </a:r>
            <a:r>
              <a:rPr lang="en-US" sz="2400" dirty="0" err="1">
                <a:solidFill>
                  <a:srgbClr val="FF0000"/>
                </a:solidFill>
              </a:rPr>
              <a:t>với</a:t>
            </a:r>
            <a:r>
              <a:rPr lang="en-US" sz="2400" dirty="0">
                <a:solidFill>
                  <a:srgbClr val="FF0000"/>
                </a:solidFill>
              </a:rPr>
              <a:t> </a:t>
            </a:r>
            <a:r>
              <a:rPr lang="en-US" sz="2400" dirty="0" err="1">
                <a:solidFill>
                  <a:srgbClr val="FF0000"/>
                </a:solidFill>
              </a:rPr>
              <a:t>giá</a:t>
            </a:r>
            <a:r>
              <a:rPr lang="en-US" sz="2400" dirty="0">
                <a:solidFill>
                  <a:srgbClr val="FF0000"/>
                </a:solidFill>
              </a:rPr>
              <a:t> </a:t>
            </a:r>
            <a:r>
              <a:rPr lang="en-US" sz="2400" dirty="0" err="1">
                <a:solidFill>
                  <a:srgbClr val="FF0000"/>
                </a:solidFill>
              </a:rPr>
              <a:t>trị</a:t>
            </a:r>
            <a:r>
              <a:rPr lang="en-US" sz="2400" dirty="0">
                <a:solidFill>
                  <a:srgbClr val="FF0000"/>
                </a:solidFill>
              </a:rPr>
              <a:t> minimum</a:t>
            </a:r>
            <a:r>
              <a:rPr lang="en-US" sz="2400" dirty="0">
                <a:solidFill>
                  <a:srgbClr val="0066FF"/>
                </a:solidFill>
              </a:rPr>
              <a:t> </a:t>
            </a:r>
            <a:r>
              <a:rPr lang="en-US" sz="2400" dirty="0" err="1">
                <a:solidFill>
                  <a:srgbClr val="0066FF"/>
                </a:solidFill>
              </a:rPr>
              <a:t>chứ</a:t>
            </a:r>
            <a:r>
              <a:rPr lang="en-US" sz="2400" dirty="0">
                <a:solidFill>
                  <a:srgbClr val="0066FF"/>
                </a:solidFill>
              </a:rPr>
              <a:t> </a:t>
            </a:r>
            <a:r>
              <a:rPr lang="en-US" sz="2400" dirty="0" err="1">
                <a:solidFill>
                  <a:srgbClr val="0066FF"/>
                </a:solidFill>
              </a:rPr>
              <a:t>không</a:t>
            </a:r>
            <a:r>
              <a:rPr lang="en-US" sz="2400" dirty="0">
                <a:solidFill>
                  <a:srgbClr val="0066FF"/>
                </a:solidFill>
              </a:rPr>
              <a:t> </a:t>
            </a:r>
            <a:r>
              <a:rPr lang="en-US" sz="2400" i="1" dirty="0" err="1">
                <a:solidFill>
                  <a:srgbClr val="008000"/>
                </a:solidFill>
              </a:rPr>
              <a:t>thực</a:t>
            </a:r>
            <a:r>
              <a:rPr lang="en-US" sz="2400" i="1" dirty="0">
                <a:solidFill>
                  <a:srgbClr val="008000"/>
                </a:solidFill>
              </a:rPr>
              <a:t> </a:t>
            </a:r>
            <a:r>
              <a:rPr lang="en-US" sz="2400" i="1" dirty="0" err="1">
                <a:solidFill>
                  <a:srgbClr val="008000"/>
                </a:solidFill>
              </a:rPr>
              <a:t>sự</a:t>
            </a:r>
            <a:r>
              <a:rPr lang="en-US" sz="2400" i="1" dirty="0">
                <a:solidFill>
                  <a:srgbClr val="008000"/>
                </a:solidFill>
              </a:rPr>
              <a:t> </a:t>
            </a:r>
            <a:r>
              <a:rPr lang="en-US" sz="2400" i="1" dirty="0" err="1">
                <a:solidFill>
                  <a:srgbClr val="008000"/>
                </a:solidFill>
              </a:rPr>
              <a:t>đạt</a:t>
            </a:r>
            <a:r>
              <a:rPr lang="en-US" sz="2400" i="1" dirty="0">
                <a:solidFill>
                  <a:srgbClr val="008000"/>
                </a:solidFill>
              </a:rPr>
              <a:t> </a:t>
            </a:r>
            <a:r>
              <a:rPr lang="en-US" sz="2400" i="1" dirty="0" err="1">
                <a:solidFill>
                  <a:srgbClr val="008000"/>
                </a:solidFill>
              </a:rPr>
              <a:t>đến</a:t>
            </a:r>
            <a:r>
              <a:rPr lang="en-US" sz="2400" i="1" dirty="0">
                <a:solidFill>
                  <a:srgbClr val="008000"/>
                </a:solidFill>
              </a:rPr>
              <a:t> </a:t>
            </a:r>
            <a:r>
              <a:rPr lang="en-US" sz="2400" i="1" dirty="0" err="1">
                <a:solidFill>
                  <a:srgbClr val="008000"/>
                </a:solidFill>
              </a:rPr>
              <a:t>giá</a:t>
            </a:r>
            <a:r>
              <a:rPr lang="en-US" sz="2400" i="1" dirty="0">
                <a:solidFill>
                  <a:srgbClr val="008000"/>
                </a:solidFill>
              </a:rPr>
              <a:t> </a:t>
            </a:r>
            <a:r>
              <a:rPr lang="en-US" sz="2400" i="1" dirty="0" err="1">
                <a:solidFill>
                  <a:srgbClr val="008000"/>
                </a:solidFill>
              </a:rPr>
              <a:t>trị</a:t>
            </a:r>
            <a:r>
              <a:rPr lang="en-US" sz="2400" i="1" dirty="0">
                <a:solidFill>
                  <a:srgbClr val="008000"/>
                </a:solidFill>
              </a:rPr>
              <a:t> minimum</a:t>
            </a:r>
            <a:r>
              <a:rPr lang="en-US" sz="2400" dirty="0">
                <a:solidFill>
                  <a:srgbClr val="0066FF"/>
                </a:solidFill>
              </a:rPr>
              <a:t>.</a:t>
            </a:r>
          </a:p>
          <a:p>
            <a:r>
              <a:rPr lang="en-US" sz="2400" dirty="0">
                <a:solidFill>
                  <a:srgbClr val="0066FF"/>
                </a:solidFill>
                <a:sym typeface="Wingdings" pitchFamily="2" charset="2"/>
              </a:rPr>
              <a:t> </a:t>
            </a:r>
            <a:r>
              <a:rPr lang="en-US" sz="2400" dirty="0" err="1">
                <a:solidFill>
                  <a:srgbClr val="0066FF"/>
                </a:solidFill>
                <a:sym typeface="Wingdings" pitchFamily="2" charset="2"/>
              </a:rPr>
              <a:t>Khắc</a:t>
            </a:r>
            <a:r>
              <a:rPr lang="en-US" sz="2400" dirty="0">
                <a:solidFill>
                  <a:srgbClr val="0066FF"/>
                </a:solidFill>
                <a:sym typeface="Wingdings" pitchFamily="2" charset="2"/>
              </a:rPr>
              <a:t> </a:t>
            </a:r>
            <a:r>
              <a:rPr lang="en-US" sz="2400" dirty="0" err="1">
                <a:solidFill>
                  <a:srgbClr val="0066FF"/>
                </a:solidFill>
                <a:sym typeface="Wingdings" pitchFamily="2" charset="2"/>
              </a:rPr>
              <a:t>phục</a:t>
            </a:r>
            <a:r>
              <a:rPr lang="en-US" sz="2400" dirty="0">
                <a:solidFill>
                  <a:srgbClr val="0066FF"/>
                </a:solidFill>
                <a:sym typeface="Wingdings" pitchFamily="2" charset="2"/>
              </a:rPr>
              <a:t>: </a:t>
            </a:r>
            <a:r>
              <a:rPr lang="en-US" sz="2400" dirty="0" err="1">
                <a:solidFill>
                  <a:srgbClr val="0066FF"/>
                </a:solidFill>
                <a:sym typeface="Wingdings" pitchFamily="2" charset="2"/>
              </a:rPr>
              <a:t>Tìm</a:t>
            </a:r>
            <a:r>
              <a:rPr lang="en-US" sz="2400" dirty="0">
                <a:solidFill>
                  <a:srgbClr val="0066FF"/>
                </a:solidFill>
                <a:sym typeface="Wingdings" pitchFamily="2" charset="2"/>
              </a:rPr>
              <a:t> </a:t>
            </a:r>
            <a:r>
              <a:rPr lang="en-US" sz="2400" dirty="0" err="1">
                <a:solidFill>
                  <a:srgbClr val="0066FF"/>
                </a:solidFill>
                <a:sym typeface="Wingdings" pitchFamily="2" charset="2"/>
              </a:rPr>
              <a:t>cách</a:t>
            </a:r>
            <a:r>
              <a:rPr lang="en-US" sz="2400" dirty="0">
                <a:solidFill>
                  <a:srgbClr val="0066FF"/>
                </a:solidFill>
                <a:sym typeface="Wingdings" pitchFamily="2" charset="2"/>
              </a:rPr>
              <a:t> </a:t>
            </a:r>
            <a:r>
              <a:rPr lang="en-US" sz="2400" dirty="0" err="1">
                <a:solidFill>
                  <a:srgbClr val="FF0000"/>
                </a:solidFill>
                <a:sym typeface="Wingdings" pitchFamily="2" charset="2"/>
              </a:rPr>
              <a:t>giảm</a:t>
            </a:r>
            <a:r>
              <a:rPr lang="en-US" sz="2400" dirty="0">
                <a:solidFill>
                  <a:srgbClr val="FF0000"/>
                </a:solidFill>
                <a:sym typeface="Wingdings" pitchFamily="2" charset="2"/>
              </a:rPr>
              <a:t> bias </a:t>
            </a:r>
            <a:r>
              <a:rPr lang="en-US" sz="2400" dirty="0" err="1">
                <a:solidFill>
                  <a:srgbClr val="0066FF"/>
                </a:solidFill>
                <a:sym typeface="Wingdings" pitchFamily="2" charset="2"/>
              </a:rPr>
              <a:t>và</a:t>
            </a:r>
            <a:r>
              <a:rPr lang="en-US" sz="2400" dirty="0">
                <a:solidFill>
                  <a:srgbClr val="0066FF"/>
                </a:solidFill>
                <a:sym typeface="Wingdings" pitchFamily="2" charset="2"/>
              </a:rPr>
              <a:t> </a:t>
            </a:r>
            <a:r>
              <a:rPr lang="en-US" sz="2400" dirty="0" err="1">
                <a:solidFill>
                  <a:srgbClr val="FF0000"/>
                </a:solidFill>
                <a:sym typeface="Wingdings" pitchFamily="2" charset="2"/>
              </a:rPr>
              <a:t>tăng</a:t>
            </a:r>
            <a:r>
              <a:rPr lang="en-US" sz="2400" dirty="0">
                <a:solidFill>
                  <a:srgbClr val="FF0000"/>
                </a:solidFill>
                <a:sym typeface="Wingdings" pitchFamily="2" charset="2"/>
              </a:rPr>
              <a:t> </a:t>
            </a:r>
            <a:r>
              <a:rPr lang="en-US" sz="2400" dirty="0" err="1">
                <a:solidFill>
                  <a:srgbClr val="FF0000"/>
                </a:solidFill>
                <a:sym typeface="Wingdings" pitchFamily="2" charset="2"/>
              </a:rPr>
              <a:t>tốc</a:t>
            </a:r>
            <a:r>
              <a:rPr lang="en-US" sz="2400" dirty="0">
                <a:solidFill>
                  <a:srgbClr val="FF0000"/>
                </a:solidFill>
                <a:sym typeface="Wingdings" pitchFamily="2" charset="2"/>
              </a:rPr>
              <a:t> </a:t>
            </a:r>
            <a:r>
              <a:rPr lang="en-US" sz="2400" dirty="0" err="1">
                <a:solidFill>
                  <a:srgbClr val="FF0000"/>
                </a:solidFill>
                <a:sym typeface="Wingdings" pitchFamily="2" charset="2"/>
              </a:rPr>
              <a:t>độ</a:t>
            </a:r>
            <a:r>
              <a:rPr lang="en-US" sz="2400" dirty="0">
                <a:solidFill>
                  <a:srgbClr val="FF0000"/>
                </a:solidFill>
                <a:sym typeface="Wingdings" pitchFamily="2" charset="2"/>
              </a:rPr>
              <a:t> </a:t>
            </a:r>
            <a:r>
              <a:rPr lang="en-US" sz="2400" dirty="0" err="1">
                <a:solidFill>
                  <a:srgbClr val="FF0000"/>
                </a:solidFill>
                <a:sym typeface="Wingdings" pitchFamily="2" charset="2"/>
              </a:rPr>
              <a:t>học</a:t>
            </a:r>
            <a:r>
              <a:rPr lang="en-US" sz="2400" dirty="0">
                <a:solidFill>
                  <a:srgbClr val="FF0000"/>
                </a:solidFill>
                <a:sym typeface="Wingdings" pitchFamily="2" charset="2"/>
              </a:rPr>
              <a:t> </a:t>
            </a:r>
            <a:r>
              <a:rPr lang="en-US" sz="2400" dirty="0" err="1">
                <a:solidFill>
                  <a:srgbClr val="0066FF"/>
                </a:solidFill>
                <a:sym typeface="Wingdings" pitchFamily="2" charset="2"/>
              </a:rPr>
              <a:t>để</a:t>
            </a:r>
            <a:r>
              <a:rPr lang="en-US" sz="2400" dirty="0">
                <a:solidFill>
                  <a:srgbClr val="0066FF"/>
                </a:solidFill>
                <a:sym typeface="Wingdings" pitchFamily="2" charset="2"/>
              </a:rPr>
              <a:t> </a:t>
            </a:r>
            <a:r>
              <a:rPr lang="en-US" sz="2400" dirty="0" err="1">
                <a:solidFill>
                  <a:srgbClr val="0066FF"/>
                </a:solidFill>
                <a:sym typeface="Wingdings" pitchFamily="2" charset="2"/>
              </a:rPr>
              <a:t>tiến</a:t>
            </a:r>
            <a:r>
              <a:rPr lang="en-US" sz="2400" dirty="0">
                <a:solidFill>
                  <a:srgbClr val="0066FF"/>
                </a:solidFill>
                <a:sym typeface="Wingdings" pitchFamily="2" charset="2"/>
              </a:rPr>
              <a:t> </a:t>
            </a:r>
            <a:r>
              <a:rPr lang="en-US" sz="2400" dirty="0" err="1">
                <a:solidFill>
                  <a:srgbClr val="0066FF"/>
                </a:solidFill>
                <a:sym typeface="Wingdings" pitchFamily="2" charset="2"/>
              </a:rPr>
              <a:t>về</a:t>
            </a:r>
            <a:r>
              <a:rPr lang="en-US" sz="2400" dirty="0">
                <a:solidFill>
                  <a:srgbClr val="0066FF"/>
                </a:solidFill>
                <a:sym typeface="Wingdings" pitchFamily="2" charset="2"/>
              </a:rPr>
              <a:t> </a:t>
            </a:r>
            <a:r>
              <a:rPr lang="en-US" sz="2400" dirty="0" err="1">
                <a:solidFill>
                  <a:srgbClr val="0066FF"/>
                </a:solidFill>
                <a:sym typeface="Wingdings" pitchFamily="2" charset="2"/>
              </a:rPr>
              <a:t>cực</a:t>
            </a:r>
            <a:r>
              <a:rPr lang="en-US" sz="2400" dirty="0">
                <a:solidFill>
                  <a:srgbClr val="0066FF"/>
                </a:solidFill>
                <a:sym typeface="Wingdings" pitchFamily="2" charset="2"/>
              </a:rPr>
              <a:t> </a:t>
            </a:r>
            <a:r>
              <a:rPr lang="en-US" sz="2400" dirty="0" err="1">
                <a:solidFill>
                  <a:srgbClr val="0066FF"/>
                </a:solidFill>
                <a:sym typeface="Wingdings" pitchFamily="2" charset="2"/>
              </a:rPr>
              <a:t>tiểu</a:t>
            </a:r>
            <a:r>
              <a:rPr lang="en-US" sz="2400" dirty="0">
                <a:solidFill>
                  <a:srgbClr val="0066FF"/>
                </a:solidFill>
                <a:sym typeface="Wingdings" pitchFamily="2" charset="2"/>
              </a:rPr>
              <a:t> </a:t>
            </a:r>
            <a:r>
              <a:rPr lang="en-US" sz="2400" dirty="0" err="1">
                <a:solidFill>
                  <a:srgbClr val="0066FF"/>
                </a:solidFill>
                <a:sym typeface="Wingdings" pitchFamily="2" charset="2"/>
              </a:rPr>
              <a:t>nhanh</a:t>
            </a:r>
            <a:r>
              <a:rPr lang="en-US" sz="2400" dirty="0">
                <a:solidFill>
                  <a:srgbClr val="0066FF"/>
                </a:solidFill>
                <a:sym typeface="Wingdings" pitchFamily="2" charset="2"/>
              </a:rPr>
              <a:t> </a:t>
            </a:r>
            <a:r>
              <a:rPr lang="en-US" sz="2400" dirty="0" err="1">
                <a:solidFill>
                  <a:srgbClr val="0066FF"/>
                </a:solidFill>
                <a:sym typeface="Wingdings" pitchFamily="2" charset="2"/>
              </a:rPr>
              <a:t>hơn</a:t>
            </a:r>
            <a:r>
              <a:rPr lang="en-US" sz="2400" dirty="0">
                <a:solidFill>
                  <a:srgbClr val="0066FF"/>
                </a:solidFill>
                <a:sym typeface="Wingdings" pitchFamily="2" charset="2"/>
              </a:rPr>
              <a:t> </a:t>
            </a:r>
            <a:r>
              <a:rPr lang="en-US" sz="2400" dirty="0" err="1">
                <a:solidFill>
                  <a:srgbClr val="0066FF"/>
                </a:solidFill>
                <a:sym typeface="Wingdings" pitchFamily="2" charset="2"/>
              </a:rPr>
              <a:t>và</a:t>
            </a:r>
            <a:r>
              <a:rPr lang="en-US" sz="2400" dirty="0">
                <a:solidFill>
                  <a:srgbClr val="0066FF"/>
                </a:solidFill>
                <a:sym typeface="Wingdings" pitchFamily="2" charset="2"/>
              </a:rPr>
              <a:t> </a:t>
            </a:r>
            <a:r>
              <a:rPr lang="en-US" sz="2400" dirty="0" err="1">
                <a:solidFill>
                  <a:srgbClr val="0066FF"/>
                </a:solidFill>
                <a:sym typeface="Wingdings" pitchFamily="2" charset="2"/>
              </a:rPr>
              <a:t>ổn</a:t>
            </a:r>
            <a:r>
              <a:rPr lang="en-US" sz="2400" dirty="0">
                <a:solidFill>
                  <a:srgbClr val="0066FF"/>
                </a:solidFill>
                <a:sym typeface="Wingdings" pitchFamily="2" charset="2"/>
              </a:rPr>
              <a:t> </a:t>
            </a:r>
            <a:r>
              <a:rPr lang="en-US" sz="2400" dirty="0" err="1">
                <a:solidFill>
                  <a:srgbClr val="0066FF"/>
                </a:solidFill>
                <a:sym typeface="Wingdings" pitchFamily="2" charset="2"/>
              </a:rPr>
              <a:t>định</a:t>
            </a:r>
            <a:r>
              <a:rPr lang="en-US" sz="2400" dirty="0">
                <a:solidFill>
                  <a:srgbClr val="0066FF"/>
                </a:solidFill>
                <a:sym typeface="Wingdings" pitchFamily="2" charset="2"/>
              </a:rPr>
              <a:t> </a:t>
            </a:r>
            <a:r>
              <a:rPr lang="en-US" sz="2400" dirty="0" err="1">
                <a:solidFill>
                  <a:srgbClr val="0066FF"/>
                </a:solidFill>
                <a:sym typeface="Wingdings" pitchFamily="2" charset="2"/>
              </a:rPr>
              <a:t>hơn</a:t>
            </a:r>
            <a:r>
              <a:rPr lang="en-US" sz="2400" dirty="0">
                <a:solidFill>
                  <a:srgbClr val="0066FF"/>
                </a:solidFill>
                <a:sym typeface="Wingdings" pitchFamily="2" charset="2"/>
              </a:rPr>
              <a:t>. </a:t>
            </a:r>
            <a:endParaRPr lang="en-US" sz="2400" dirty="0">
              <a:solidFill>
                <a:srgbClr val="0066FF"/>
              </a:solidFill>
            </a:endParaRPr>
          </a:p>
        </p:txBody>
      </p:sp>
    </p:spTree>
    <p:extLst>
      <p:ext uri="{BB962C8B-B14F-4D97-AF65-F5344CB8AC3E}">
        <p14:creationId xmlns:p14="http://schemas.microsoft.com/office/powerpoint/2010/main" val="388574193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6471-C718-4340-B5CD-D8A7A5989D79}"/>
              </a:ext>
            </a:extLst>
          </p:cNvPr>
          <p:cNvSpPr>
            <a:spLocks noGrp="1"/>
          </p:cNvSpPr>
          <p:nvPr>
            <p:ph type="title"/>
          </p:nvPr>
        </p:nvSpPr>
        <p:spPr/>
        <p:txBody>
          <a:bodyPr/>
          <a:lstStyle/>
          <a:p>
            <a:r>
              <a:rPr lang="en-US" dirty="0"/>
              <a:t>Visualize Stochastic Gradient Descent </a:t>
            </a:r>
          </a:p>
        </p:txBody>
      </p:sp>
      <p:pic>
        <p:nvPicPr>
          <p:cNvPr id="3074" name="Picture 2" descr="Machine Learning cơ bản">
            <a:extLst>
              <a:ext uri="{FF2B5EF4-FFF2-40B4-BE49-F238E27FC236}">
                <a16:creationId xmlns:a16="http://schemas.microsoft.com/office/drawing/2014/main" id="{0A2B0A8F-1728-4C42-AF0B-4C3A7E29EA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7209" y="1295400"/>
            <a:ext cx="4777581" cy="477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9189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r>
              <a:rPr lang="en-US">
                <a:solidFill>
                  <a:srgbClr val="0066FF"/>
                </a:solidFill>
              </a:rPr>
              <a:t>RMSProp </a:t>
            </a:r>
          </a:p>
        </p:txBody>
      </p:sp>
    </p:spTree>
    <p:extLst>
      <p:ext uri="{BB962C8B-B14F-4D97-AF65-F5344CB8AC3E}">
        <p14:creationId xmlns:p14="http://schemas.microsoft.com/office/powerpoint/2010/main" val="39413835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3E07-42E6-40A4-98E3-DBD27ED62A66}"/>
              </a:ext>
            </a:extLst>
          </p:cNvPr>
          <p:cNvSpPr>
            <a:spLocks noGrp="1"/>
          </p:cNvSpPr>
          <p:nvPr>
            <p:ph type="title"/>
          </p:nvPr>
        </p:nvSpPr>
        <p:spPr/>
        <p:txBody>
          <a:bodyPr/>
          <a:lstStyle/>
          <a:p>
            <a:r>
              <a:rPr lang="en-US" err="1"/>
              <a:t>RMSProp</a:t>
            </a:r>
            <a:endParaRPr lang="en-US"/>
          </a:p>
        </p:txBody>
      </p:sp>
      <p:pic>
        <p:nvPicPr>
          <p:cNvPr id="4" name="Picture 3">
            <a:extLst>
              <a:ext uri="{FF2B5EF4-FFF2-40B4-BE49-F238E27FC236}">
                <a16:creationId xmlns:a16="http://schemas.microsoft.com/office/drawing/2014/main" id="{1FA36110-91B8-4B3D-AC8A-ED00B968F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828800"/>
            <a:ext cx="10287000" cy="1778000"/>
          </a:xfrm>
          <a:prstGeom prst="rect">
            <a:avLst/>
          </a:prstGeom>
        </p:spPr>
      </p:pic>
      <p:cxnSp>
        <p:nvCxnSpPr>
          <p:cNvPr id="5" name="Straight Arrow Connector 4">
            <a:extLst>
              <a:ext uri="{FF2B5EF4-FFF2-40B4-BE49-F238E27FC236}">
                <a16:creationId xmlns:a16="http://schemas.microsoft.com/office/drawing/2014/main" id="{786EFBEB-22EC-44A3-AD3C-2BEA0598FC9F}"/>
              </a:ext>
            </a:extLst>
          </p:cNvPr>
          <p:cNvCxnSpPr/>
          <p:nvPr/>
        </p:nvCxnSpPr>
        <p:spPr>
          <a:xfrm flipV="1">
            <a:off x="939800" y="1828800"/>
            <a:ext cx="0" cy="1828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72E4EF6F-3717-4764-9AD4-125C803DAF56}"/>
              </a:ext>
            </a:extLst>
          </p:cNvPr>
          <p:cNvSpPr txBox="1"/>
          <p:nvPr/>
        </p:nvSpPr>
        <p:spPr>
          <a:xfrm>
            <a:off x="463348" y="2481590"/>
            <a:ext cx="385042" cy="523220"/>
          </a:xfrm>
          <a:prstGeom prst="rect">
            <a:avLst/>
          </a:prstGeom>
          <a:noFill/>
        </p:spPr>
        <p:txBody>
          <a:bodyPr wrap="none" rtlCol="0">
            <a:spAutoFit/>
          </a:bodyPr>
          <a:lstStyle/>
          <a:p>
            <a:r>
              <a:rPr lang="en-US" sz="2800"/>
              <a:t>b</a:t>
            </a:r>
          </a:p>
        </p:txBody>
      </p:sp>
      <p:cxnSp>
        <p:nvCxnSpPr>
          <p:cNvPr id="7" name="Straight Arrow Connector 6">
            <a:extLst>
              <a:ext uri="{FF2B5EF4-FFF2-40B4-BE49-F238E27FC236}">
                <a16:creationId xmlns:a16="http://schemas.microsoft.com/office/drawing/2014/main" id="{2B471A0E-58B5-4066-AE62-EEAA6A07F0AC}"/>
              </a:ext>
            </a:extLst>
          </p:cNvPr>
          <p:cNvCxnSpPr/>
          <p:nvPr/>
        </p:nvCxnSpPr>
        <p:spPr>
          <a:xfrm>
            <a:off x="952500" y="3657600"/>
            <a:ext cx="48387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0550347-CBFB-4B30-B941-05ECB23A9214}"/>
              </a:ext>
            </a:extLst>
          </p:cNvPr>
          <p:cNvSpPr txBox="1"/>
          <p:nvPr/>
        </p:nvSpPr>
        <p:spPr>
          <a:xfrm>
            <a:off x="2667000" y="3810000"/>
            <a:ext cx="522900" cy="523220"/>
          </a:xfrm>
          <a:prstGeom prst="rect">
            <a:avLst/>
          </a:prstGeom>
          <a:noFill/>
        </p:spPr>
        <p:txBody>
          <a:bodyPr wrap="none" rtlCol="0">
            <a:spAutoFit/>
          </a:bodyPr>
          <a:lstStyle/>
          <a:p>
            <a:r>
              <a:rPr lang="en-US" sz="2800"/>
              <a:t>W</a:t>
            </a:r>
          </a:p>
        </p:txBody>
      </p:sp>
      <p:sp>
        <p:nvSpPr>
          <p:cNvPr id="9" name="TextBox 8">
            <a:extLst>
              <a:ext uri="{FF2B5EF4-FFF2-40B4-BE49-F238E27FC236}">
                <a16:creationId xmlns:a16="http://schemas.microsoft.com/office/drawing/2014/main" id="{905360E5-8C2F-4E8D-A2C6-CFA2311EC6CA}"/>
              </a:ext>
            </a:extLst>
          </p:cNvPr>
          <p:cNvSpPr txBox="1"/>
          <p:nvPr/>
        </p:nvSpPr>
        <p:spPr>
          <a:xfrm>
            <a:off x="536474" y="4485619"/>
            <a:ext cx="10509452" cy="1200329"/>
          </a:xfrm>
          <a:prstGeom prst="rect">
            <a:avLst/>
          </a:prstGeom>
          <a:noFill/>
        </p:spPr>
        <p:txBody>
          <a:bodyPr wrap="square" rtlCol="0">
            <a:spAutoFit/>
          </a:bodyPr>
          <a:lstStyle/>
          <a:p>
            <a:r>
              <a:rPr lang="en-US" sz="2400" dirty="0" err="1">
                <a:solidFill>
                  <a:srgbClr val="0066FF"/>
                </a:solidFill>
              </a:rPr>
              <a:t>Mục</a:t>
            </a:r>
            <a:r>
              <a:rPr lang="en-US" sz="2400" dirty="0">
                <a:solidFill>
                  <a:srgbClr val="0066FF"/>
                </a:solidFill>
              </a:rPr>
              <a:t> </a:t>
            </a:r>
            <a:r>
              <a:rPr lang="en-US" sz="2400" dirty="0" err="1">
                <a:solidFill>
                  <a:srgbClr val="0066FF"/>
                </a:solidFill>
              </a:rPr>
              <a:t>tiêu</a:t>
            </a:r>
            <a:r>
              <a:rPr lang="en-US" sz="2400" dirty="0">
                <a:solidFill>
                  <a:srgbClr val="0066FF"/>
                </a:solidFill>
              </a:rPr>
              <a:t>: </a:t>
            </a:r>
            <a:r>
              <a:rPr lang="en-US" sz="2400" dirty="0" err="1">
                <a:solidFill>
                  <a:srgbClr val="0066FF"/>
                </a:solidFill>
              </a:rPr>
              <a:t>tăng</a:t>
            </a:r>
            <a:r>
              <a:rPr lang="en-US" sz="2400" dirty="0">
                <a:solidFill>
                  <a:srgbClr val="0066FF"/>
                </a:solidFill>
              </a:rPr>
              <a:t> </a:t>
            </a:r>
            <a:r>
              <a:rPr lang="en-US" sz="2400" dirty="0" err="1">
                <a:solidFill>
                  <a:srgbClr val="0066FF"/>
                </a:solidFill>
              </a:rPr>
              <a:t>tốc</a:t>
            </a:r>
            <a:r>
              <a:rPr lang="en-US" sz="2400" dirty="0">
                <a:solidFill>
                  <a:srgbClr val="0066FF"/>
                </a:solidFill>
              </a:rPr>
              <a:t> </a:t>
            </a:r>
            <a:r>
              <a:rPr lang="en-US" sz="2400" dirty="0" err="1">
                <a:solidFill>
                  <a:srgbClr val="0066FF"/>
                </a:solidFill>
              </a:rPr>
              <a:t>quá</a:t>
            </a:r>
            <a:r>
              <a:rPr lang="en-US" sz="2400" dirty="0">
                <a:solidFill>
                  <a:srgbClr val="0066FF"/>
                </a:solidFill>
              </a:rPr>
              <a:t> </a:t>
            </a:r>
            <a:r>
              <a:rPr lang="en-US" sz="2400" dirty="0" err="1">
                <a:solidFill>
                  <a:srgbClr val="0066FF"/>
                </a:solidFill>
              </a:rPr>
              <a:t>trình</a:t>
            </a:r>
            <a:r>
              <a:rPr lang="en-US" sz="2400" dirty="0">
                <a:solidFill>
                  <a:srgbClr val="0066FF"/>
                </a:solidFill>
              </a:rPr>
              <a:t> </a:t>
            </a:r>
            <a:r>
              <a:rPr lang="en-US" sz="2400" dirty="0" err="1">
                <a:solidFill>
                  <a:srgbClr val="0066FF"/>
                </a:solidFill>
              </a:rPr>
              <a:t>tiến</a:t>
            </a:r>
            <a:r>
              <a:rPr lang="en-US" sz="2400" dirty="0">
                <a:solidFill>
                  <a:srgbClr val="0066FF"/>
                </a:solidFill>
              </a:rPr>
              <a:t> </a:t>
            </a:r>
            <a:r>
              <a:rPr lang="en-US" sz="2400" dirty="0" err="1">
                <a:solidFill>
                  <a:srgbClr val="0066FF"/>
                </a:solidFill>
              </a:rPr>
              <a:t>về</a:t>
            </a:r>
            <a:r>
              <a:rPr lang="en-US" sz="2400" dirty="0">
                <a:solidFill>
                  <a:srgbClr val="0066FF"/>
                </a:solidFill>
              </a:rPr>
              <a:t> </a:t>
            </a:r>
            <a:r>
              <a:rPr lang="en-US" sz="2400" dirty="0" err="1">
                <a:solidFill>
                  <a:srgbClr val="0066FF"/>
                </a:solidFill>
              </a:rPr>
              <a:t>cực</a:t>
            </a:r>
            <a:r>
              <a:rPr lang="en-US" sz="2400" dirty="0">
                <a:solidFill>
                  <a:srgbClr val="0066FF"/>
                </a:solidFill>
              </a:rPr>
              <a:t> </a:t>
            </a:r>
            <a:r>
              <a:rPr lang="en-US" sz="2400" dirty="0" err="1">
                <a:solidFill>
                  <a:srgbClr val="0066FF"/>
                </a:solidFill>
              </a:rPr>
              <a:t>tiểu</a:t>
            </a:r>
            <a:r>
              <a:rPr lang="en-US" sz="2400" dirty="0">
                <a:solidFill>
                  <a:srgbClr val="0066FF"/>
                </a:solidFill>
              </a:rPr>
              <a:t> </a:t>
            </a:r>
            <a:r>
              <a:rPr lang="en-US" sz="2400" dirty="0" err="1">
                <a:solidFill>
                  <a:srgbClr val="0066FF"/>
                </a:solidFill>
              </a:rPr>
              <a:t>của</a:t>
            </a:r>
            <a:r>
              <a:rPr lang="en-US" sz="2400" dirty="0">
                <a:solidFill>
                  <a:srgbClr val="0066FF"/>
                </a:solidFill>
              </a:rPr>
              <a:t> SGD.</a:t>
            </a:r>
          </a:p>
          <a:p>
            <a:pPr marL="342900" indent="-342900">
              <a:buFont typeface="Arial" panose="020B0604020202020204" pitchFamily="34" charset="0"/>
              <a:buChar char="•"/>
            </a:pPr>
            <a:r>
              <a:rPr lang="en-US" sz="2400" dirty="0" err="1">
                <a:solidFill>
                  <a:srgbClr val="FF0000"/>
                </a:solidFill>
              </a:rPr>
              <a:t>Giảm</a:t>
            </a:r>
            <a:r>
              <a:rPr lang="en-US" sz="2400" dirty="0">
                <a:solidFill>
                  <a:srgbClr val="FF0000"/>
                </a:solidFill>
              </a:rPr>
              <a:t> </a:t>
            </a:r>
            <a:r>
              <a:rPr lang="en-US" sz="2400" dirty="0" err="1">
                <a:solidFill>
                  <a:srgbClr val="FF0000"/>
                </a:solidFill>
              </a:rPr>
              <a:t>tốc</a:t>
            </a:r>
            <a:r>
              <a:rPr lang="en-US" sz="2400" dirty="0">
                <a:solidFill>
                  <a:srgbClr val="FF0000"/>
                </a:solidFill>
              </a:rPr>
              <a:t> </a:t>
            </a:r>
            <a:r>
              <a:rPr lang="en-US" sz="2400" dirty="0" err="1">
                <a:solidFill>
                  <a:srgbClr val="FF0000"/>
                </a:solidFill>
              </a:rPr>
              <a:t>độ</a:t>
            </a:r>
            <a:r>
              <a:rPr lang="en-US" sz="2400" dirty="0">
                <a:solidFill>
                  <a:srgbClr val="FF0000"/>
                </a:solidFill>
              </a:rPr>
              <a:t> </a:t>
            </a:r>
            <a:r>
              <a:rPr lang="en-US" sz="2400" dirty="0" err="1">
                <a:solidFill>
                  <a:srgbClr val="FF0000"/>
                </a:solidFill>
              </a:rPr>
              <a:t>học</a:t>
            </a:r>
            <a:r>
              <a:rPr lang="en-US" sz="2400" dirty="0">
                <a:solidFill>
                  <a:srgbClr val="FF0000"/>
                </a:solidFill>
              </a:rPr>
              <a:t> </a:t>
            </a:r>
            <a:r>
              <a:rPr lang="en-US" sz="2400" dirty="0" err="1">
                <a:solidFill>
                  <a:srgbClr val="FF0000"/>
                </a:solidFill>
              </a:rPr>
              <a:t>ở</a:t>
            </a:r>
            <a:r>
              <a:rPr lang="en-US" sz="2400" dirty="0">
                <a:solidFill>
                  <a:srgbClr val="FF0000"/>
                </a:solidFill>
              </a:rPr>
              <a:t> </a:t>
            </a:r>
            <a:r>
              <a:rPr lang="en-US" sz="2400" dirty="0" err="1">
                <a:solidFill>
                  <a:srgbClr val="FF0000"/>
                </a:solidFill>
              </a:rPr>
              <a:t>trục</a:t>
            </a:r>
            <a:r>
              <a:rPr lang="en-US" sz="2400" dirty="0">
                <a:solidFill>
                  <a:srgbClr val="FF0000"/>
                </a:solidFill>
              </a:rPr>
              <a:t> </a:t>
            </a:r>
            <a:r>
              <a:rPr lang="en-US" sz="2400" dirty="0" err="1">
                <a:solidFill>
                  <a:srgbClr val="FF0000"/>
                </a:solidFill>
              </a:rPr>
              <a:t>đứng</a:t>
            </a:r>
            <a:r>
              <a:rPr lang="en-US" sz="2400" dirty="0">
                <a:solidFill>
                  <a:srgbClr val="FF0000"/>
                </a:solidFill>
              </a:rPr>
              <a:t> – b </a:t>
            </a:r>
            <a:r>
              <a:rPr lang="en-US" sz="2400" dirty="0">
                <a:solidFill>
                  <a:srgbClr val="FF0000"/>
                </a:solidFill>
                <a:sym typeface="Wingdings" pitchFamily="2" charset="2"/>
              </a:rPr>
              <a:t> </a:t>
            </a:r>
            <a:r>
              <a:rPr lang="en-US" sz="2400" dirty="0" err="1">
                <a:solidFill>
                  <a:srgbClr val="FF0000"/>
                </a:solidFill>
                <a:sym typeface="Wingdings" pitchFamily="2" charset="2"/>
              </a:rPr>
              <a:t>giảm</a:t>
            </a:r>
            <a:r>
              <a:rPr lang="en-US" sz="2400" dirty="0">
                <a:solidFill>
                  <a:srgbClr val="FF0000"/>
                </a:solidFill>
                <a:sym typeface="Wingdings" pitchFamily="2" charset="2"/>
              </a:rPr>
              <a:t> </a:t>
            </a:r>
            <a:r>
              <a:rPr lang="en-US" sz="2400" dirty="0" err="1">
                <a:solidFill>
                  <a:srgbClr val="FF0000"/>
                </a:solidFill>
                <a:sym typeface="Wingdings" pitchFamily="2" charset="2"/>
              </a:rPr>
              <a:t>tỉ</a:t>
            </a:r>
            <a:r>
              <a:rPr lang="en-US" sz="2400" dirty="0">
                <a:solidFill>
                  <a:srgbClr val="FF0000"/>
                </a:solidFill>
                <a:sym typeface="Wingdings" pitchFamily="2" charset="2"/>
              </a:rPr>
              <a:t> </a:t>
            </a:r>
            <a:r>
              <a:rPr lang="en-US" sz="2400" dirty="0" err="1">
                <a:solidFill>
                  <a:srgbClr val="FF0000"/>
                </a:solidFill>
                <a:sym typeface="Wingdings" pitchFamily="2" charset="2"/>
              </a:rPr>
              <a:t>lệ</a:t>
            </a:r>
            <a:r>
              <a:rPr lang="en-US" sz="2400" dirty="0">
                <a:solidFill>
                  <a:srgbClr val="FF0000"/>
                </a:solidFill>
                <a:sym typeface="Wingdings" pitchFamily="2" charset="2"/>
              </a:rPr>
              <a:t> “</a:t>
            </a:r>
            <a:r>
              <a:rPr lang="en-US" sz="2400" dirty="0" err="1">
                <a:solidFill>
                  <a:srgbClr val="FF0000"/>
                </a:solidFill>
                <a:sym typeface="Wingdings" pitchFamily="2" charset="2"/>
              </a:rPr>
              <a:t>dao</a:t>
            </a:r>
            <a:r>
              <a:rPr lang="en-US" sz="2400" dirty="0">
                <a:solidFill>
                  <a:srgbClr val="FF0000"/>
                </a:solidFill>
                <a:sym typeface="Wingdings" pitchFamily="2" charset="2"/>
              </a:rPr>
              <a:t> </a:t>
            </a:r>
            <a:r>
              <a:rPr lang="en-US" sz="2400" dirty="0" err="1">
                <a:solidFill>
                  <a:srgbClr val="FF0000"/>
                </a:solidFill>
                <a:sym typeface="Wingdings" pitchFamily="2" charset="2"/>
              </a:rPr>
              <a:t>động</a:t>
            </a:r>
            <a:r>
              <a:rPr lang="en-US" sz="2400" dirty="0">
                <a:solidFill>
                  <a:srgbClr val="FF0000"/>
                </a:solidFill>
                <a:sym typeface="Wingdings" pitchFamily="2" charset="2"/>
              </a:rPr>
              <a:t>”.</a:t>
            </a:r>
            <a:endParaRPr lang="en-US" sz="2400" dirty="0">
              <a:solidFill>
                <a:srgbClr val="FF0000"/>
              </a:solidFill>
            </a:endParaRPr>
          </a:p>
          <a:p>
            <a:pPr marL="342900" indent="-342900">
              <a:buFont typeface="Arial" panose="020B0604020202020204" pitchFamily="34" charset="0"/>
              <a:buChar char="•"/>
            </a:pPr>
            <a:r>
              <a:rPr lang="en-US" sz="2400" b="1" dirty="0" err="1">
                <a:solidFill>
                  <a:srgbClr val="0066FF"/>
                </a:solidFill>
              </a:rPr>
              <a:t>Tăng</a:t>
            </a:r>
            <a:r>
              <a:rPr lang="en-US" sz="2400" b="1" dirty="0">
                <a:solidFill>
                  <a:srgbClr val="0066FF"/>
                </a:solidFill>
              </a:rPr>
              <a:t> </a:t>
            </a:r>
            <a:r>
              <a:rPr lang="en-US" sz="2400" b="1" dirty="0" err="1">
                <a:solidFill>
                  <a:srgbClr val="0066FF"/>
                </a:solidFill>
              </a:rPr>
              <a:t>tốc</a:t>
            </a:r>
            <a:r>
              <a:rPr lang="en-US" sz="2400" b="1" dirty="0">
                <a:solidFill>
                  <a:srgbClr val="0066FF"/>
                </a:solidFill>
              </a:rPr>
              <a:t> </a:t>
            </a:r>
            <a:r>
              <a:rPr lang="en-US" sz="2400" b="1" dirty="0" err="1">
                <a:solidFill>
                  <a:srgbClr val="0066FF"/>
                </a:solidFill>
              </a:rPr>
              <a:t>độ</a:t>
            </a:r>
            <a:r>
              <a:rPr lang="en-US" sz="2400" b="1" dirty="0">
                <a:solidFill>
                  <a:srgbClr val="0066FF"/>
                </a:solidFill>
              </a:rPr>
              <a:t> </a:t>
            </a:r>
            <a:r>
              <a:rPr lang="en-US" sz="2400" b="1" dirty="0" err="1">
                <a:solidFill>
                  <a:srgbClr val="0066FF"/>
                </a:solidFill>
              </a:rPr>
              <a:t>học</a:t>
            </a:r>
            <a:r>
              <a:rPr lang="en-US" sz="2400" b="1" dirty="0">
                <a:solidFill>
                  <a:srgbClr val="0066FF"/>
                </a:solidFill>
              </a:rPr>
              <a:t> </a:t>
            </a:r>
            <a:r>
              <a:rPr lang="en-US" sz="2400" b="1" dirty="0" err="1">
                <a:solidFill>
                  <a:srgbClr val="0066FF"/>
                </a:solidFill>
              </a:rPr>
              <a:t>ở</a:t>
            </a:r>
            <a:r>
              <a:rPr lang="en-US" sz="2400" b="1" dirty="0">
                <a:solidFill>
                  <a:srgbClr val="0066FF"/>
                </a:solidFill>
              </a:rPr>
              <a:t> </a:t>
            </a:r>
            <a:r>
              <a:rPr lang="en-US" sz="2400" b="1" dirty="0" err="1">
                <a:solidFill>
                  <a:srgbClr val="0066FF"/>
                </a:solidFill>
              </a:rPr>
              <a:t>trục</a:t>
            </a:r>
            <a:r>
              <a:rPr lang="en-US" sz="2400" b="1" dirty="0">
                <a:solidFill>
                  <a:srgbClr val="0066FF"/>
                </a:solidFill>
              </a:rPr>
              <a:t> </a:t>
            </a:r>
            <a:r>
              <a:rPr lang="en-US" sz="2400" b="1" dirty="0" err="1">
                <a:solidFill>
                  <a:srgbClr val="0066FF"/>
                </a:solidFill>
              </a:rPr>
              <a:t>ngang</a:t>
            </a:r>
            <a:r>
              <a:rPr lang="en-US" sz="2400" b="1" dirty="0">
                <a:solidFill>
                  <a:srgbClr val="0066FF"/>
                </a:solidFill>
              </a:rPr>
              <a:t> – W </a:t>
            </a:r>
            <a:r>
              <a:rPr lang="en-US" sz="2400" dirty="0">
                <a:solidFill>
                  <a:srgbClr val="0066FF"/>
                </a:solidFill>
                <a:sym typeface="Wingdings" pitchFamily="2" charset="2"/>
              </a:rPr>
              <a:t> </a:t>
            </a:r>
            <a:r>
              <a:rPr lang="en-US" sz="2400" dirty="0" err="1">
                <a:solidFill>
                  <a:srgbClr val="0066FF"/>
                </a:solidFill>
                <a:sym typeface="Wingdings" pitchFamily="2" charset="2"/>
              </a:rPr>
              <a:t>tăng</a:t>
            </a:r>
            <a:r>
              <a:rPr lang="en-US" sz="2400" dirty="0">
                <a:solidFill>
                  <a:srgbClr val="0066FF"/>
                </a:solidFill>
                <a:sym typeface="Wingdings" pitchFamily="2" charset="2"/>
              </a:rPr>
              <a:t> </a:t>
            </a:r>
            <a:r>
              <a:rPr lang="en-US" sz="2400" dirty="0" err="1">
                <a:solidFill>
                  <a:srgbClr val="0066FF"/>
                </a:solidFill>
                <a:sym typeface="Wingdings" pitchFamily="2" charset="2"/>
              </a:rPr>
              <a:t>tỉ</a:t>
            </a:r>
            <a:r>
              <a:rPr lang="en-US" sz="2400" dirty="0">
                <a:solidFill>
                  <a:srgbClr val="0066FF"/>
                </a:solidFill>
                <a:sym typeface="Wingdings" pitchFamily="2" charset="2"/>
              </a:rPr>
              <a:t> </a:t>
            </a:r>
            <a:r>
              <a:rPr lang="en-US" sz="2400" dirty="0" err="1">
                <a:solidFill>
                  <a:srgbClr val="0066FF"/>
                </a:solidFill>
                <a:sym typeface="Wingdings" pitchFamily="2" charset="2"/>
              </a:rPr>
              <a:t>lệ</a:t>
            </a:r>
            <a:r>
              <a:rPr lang="en-US" sz="2400" dirty="0">
                <a:solidFill>
                  <a:srgbClr val="0066FF"/>
                </a:solidFill>
                <a:sym typeface="Wingdings" pitchFamily="2" charset="2"/>
              </a:rPr>
              <a:t> </a:t>
            </a:r>
            <a:r>
              <a:rPr lang="en-US" sz="2400" dirty="0" err="1">
                <a:solidFill>
                  <a:srgbClr val="0066FF"/>
                </a:solidFill>
                <a:sym typeface="Wingdings" pitchFamily="2" charset="2"/>
              </a:rPr>
              <a:t>tiến</a:t>
            </a:r>
            <a:r>
              <a:rPr lang="en-US" sz="2400" dirty="0">
                <a:solidFill>
                  <a:srgbClr val="0066FF"/>
                </a:solidFill>
                <a:sym typeface="Wingdings" pitchFamily="2" charset="2"/>
              </a:rPr>
              <a:t> </a:t>
            </a:r>
            <a:r>
              <a:rPr lang="en-US" sz="2400" dirty="0" err="1">
                <a:solidFill>
                  <a:srgbClr val="0066FF"/>
                </a:solidFill>
                <a:sym typeface="Wingdings" pitchFamily="2" charset="2"/>
              </a:rPr>
              <a:t>đến</a:t>
            </a:r>
            <a:r>
              <a:rPr lang="en-US" sz="2400" dirty="0">
                <a:solidFill>
                  <a:srgbClr val="0066FF"/>
                </a:solidFill>
                <a:sym typeface="Wingdings" pitchFamily="2" charset="2"/>
              </a:rPr>
              <a:t> </a:t>
            </a:r>
            <a:r>
              <a:rPr lang="en-US" sz="2400" dirty="0" err="1">
                <a:solidFill>
                  <a:srgbClr val="0066FF"/>
                </a:solidFill>
                <a:sym typeface="Wingdings" pitchFamily="2" charset="2"/>
              </a:rPr>
              <a:t>điểm</a:t>
            </a:r>
            <a:r>
              <a:rPr lang="en-US" sz="2400" dirty="0">
                <a:solidFill>
                  <a:srgbClr val="0066FF"/>
                </a:solidFill>
                <a:sym typeface="Wingdings" pitchFamily="2" charset="2"/>
              </a:rPr>
              <a:t> minimum. </a:t>
            </a:r>
            <a:endParaRPr lang="en-US" sz="2400" dirty="0">
              <a:solidFill>
                <a:srgbClr val="0066FF"/>
              </a:solidFill>
            </a:endParaRPr>
          </a:p>
        </p:txBody>
      </p:sp>
    </p:spTree>
    <p:extLst>
      <p:ext uri="{BB962C8B-B14F-4D97-AF65-F5344CB8AC3E}">
        <p14:creationId xmlns:p14="http://schemas.microsoft.com/office/powerpoint/2010/main" val="1125934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4D7D-F91A-468D-B44F-0069303F9371}"/>
              </a:ext>
            </a:extLst>
          </p:cNvPr>
          <p:cNvSpPr>
            <a:spLocks noGrp="1"/>
          </p:cNvSpPr>
          <p:nvPr>
            <p:ph type="title"/>
          </p:nvPr>
        </p:nvSpPr>
        <p:spPr/>
        <p:txBody>
          <a:bodyPr/>
          <a:lstStyle/>
          <a:p>
            <a:r>
              <a:rPr lang="en-US" dirty="0" err="1"/>
              <a:t>Thuật</a:t>
            </a:r>
            <a:r>
              <a:rPr lang="en-US" dirty="0"/>
              <a:t> </a:t>
            </a:r>
            <a:r>
              <a:rPr lang="en-US" dirty="0" err="1"/>
              <a:t>toán</a:t>
            </a:r>
            <a:r>
              <a:rPr lang="en-US" dirty="0"/>
              <a:t> </a:t>
            </a:r>
            <a:r>
              <a:rPr lang="en-US" dirty="0" err="1"/>
              <a:t>RMSProp</a:t>
            </a:r>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2288E83-A4D9-4E0A-812F-3684F1F73A18}"/>
                  </a:ext>
                </a:extLst>
              </p:cNvPr>
              <p:cNvSpPr/>
              <p:nvPr/>
            </p:nvSpPr>
            <p:spPr>
              <a:xfrm>
                <a:off x="9829800" y="1880942"/>
                <a:ext cx="20844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rPr>
                        <m:t>𝑑𝑊</m:t>
                      </m:r>
                      <m:r>
                        <a:rPr lang="en-US" i="1" baseline="30000">
                          <a:solidFill>
                            <a:srgbClr val="FF0000"/>
                          </a:solidFill>
                          <a:latin typeface="Cambria Math" panose="02040503050406030204" pitchFamily="18" charset="0"/>
                        </a:rPr>
                        <m:t>2</m:t>
                      </m:r>
                      <m:r>
                        <a:rPr lang="en-US" b="0" i="0" smtClean="0">
                          <a:solidFill>
                            <a:srgbClr val="FF0000"/>
                          </a:solidFill>
                          <a:latin typeface="Cambria Math" panose="02040503050406030204" pitchFamily="18" charset="0"/>
                        </a:rPr>
                        <m:t>=</m:t>
                      </m:r>
                      <m:r>
                        <a:rPr lang="en-US" i="1">
                          <a:solidFill>
                            <a:srgbClr val="FF0000"/>
                          </a:solidFill>
                          <a:latin typeface="Cambria Math" charset="0"/>
                        </a:rPr>
                        <m:t>𝑑𝑊</m:t>
                      </m:r>
                      <m:r>
                        <a:rPr lang="en-US" i="1" smtClean="0">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charset="0"/>
                        </a:rPr>
                        <m:t>𝑑𝑊</m:t>
                      </m:r>
                    </m:oMath>
                  </m:oMathPara>
                </a14:m>
                <a:endParaRPr lang="en-US"/>
              </a:p>
              <a:p>
                <a:pPr/>
                <a14:m>
                  <m:oMathPara xmlns:m="http://schemas.openxmlformats.org/officeDocument/2006/math">
                    <m:oMathParaPr>
                      <m:jc m:val="centerGroup"/>
                    </m:oMathParaPr>
                    <m:oMath xmlns:m="http://schemas.openxmlformats.org/officeDocument/2006/math">
                      <m:r>
                        <a:rPr lang="en-US" i="1">
                          <a:solidFill>
                            <a:srgbClr val="008000"/>
                          </a:solidFill>
                          <a:latin typeface="Cambria Math" charset="0"/>
                        </a:rPr>
                        <m:t>𝑑𝑏</m:t>
                      </m:r>
                      <m:r>
                        <a:rPr lang="en-US" i="1" baseline="30000">
                          <a:solidFill>
                            <a:srgbClr val="008000"/>
                          </a:solidFill>
                          <a:latin typeface="Cambria Math" panose="02040503050406030204" pitchFamily="18" charset="0"/>
                        </a:rPr>
                        <m:t>2</m:t>
                      </m:r>
                      <m:r>
                        <a:rPr lang="en-US" b="0" i="1" smtClean="0">
                          <a:solidFill>
                            <a:srgbClr val="008000"/>
                          </a:solidFill>
                          <a:latin typeface="Cambria Math" panose="02040503050406030204" pitchFamily="18" charset="0"/>
                        </a:rPr>
                        <m:t>=</m:t>
                      </m:r>
                      <m:r>
                        <a:rPr lang="en-US" b="0" i="1" smtClean="0">
                          <a:solidFill>
                            <a:srgbClr val="008000"/>
                          </a:solidFill>
                          <a:latin typeface="Cambria Math" panose="02040503050406030204" pitchFamily="18" charset="0"/>
                        </a:rPr>
                        <m:t>𝑑𝑏</m:t>
                      </m:r>
                      <m:r>
                        <a:rPr lang="en-US" b="0" i="1" smtClean="0">
                          <a:solidFill>
                            <a:srgbClr val="008000"/>
                          </a:solidFill>
                          <a:latin typeface="Cambria Math" panose="02040503050406030204" pitchFamily="18" charset="0"/>
                          <a:ea typeface="Cambria Math" panose="02040503050406030204" pitchFamily="18" charset="0"/>
                        </a:rPr>
                        <m:t>⊗</m:t>
                      </m:r>
                      <m:r>
                        <a:rPr lang="en-US" b="0" i="1" smtClean="0">
                          <a:solidFill>
                            <a:srgbClr val="008000"/>
                          </a:solidFill>
                          <a:latin typeface="Cambria Math" panose="02040503050406030204" pitchFamily="18" charset="0"/>
                          <a:ea typeface="Cambria Math" panose="02040503050406030204" pitchFamily="18" charset="0"/>
                        </a:rPr>
                        <m:t>𝑑𝑏</m:t>
                      </m:r>
                    </m:oMath>
                  </m:oMathPara>
                </a14:m>
                <a:endParaRPr lang="en-US"/>
              </a:p>
            </p:txBody>
          </p:sp>
        </mc:Choice>
        <mc:Fallback xmlns="">
          <p:sp>
            <p:nvSpPr>
              <p:cNvPr id="11" name="Rectangle 10">
                <a:extLst>
                  <a:ext uri="{FF2B5EF4-FFF2-40B4-BE49-F238E27FC236}">
                    <a16:creationId xmlns:a16="http://schemas.microsoft.com/office/drawing/2014/main" id="{D2288E83-A4D9-4E0A-812F-3684F1F73A18}"/>
                  </a:ext>
                </a:extLst>
              </p:cNvPr>
              <p:cNvSpPr>
                <a:spLocks noRot="1" noChangeAspect="1" noMove="1" noResize="1" noEditPoints="1" noAdjustHandles="1" noChangeArrowheads="1" noChangeShapeType="1" noTextEdit="1"/>
              </p:cNvSpPr>
              <p:nvPr/>
            </p:nvSpPr>
            <p:spPr>
              <a:xfrm>
                <a:off x="9829800" y="1880942"/>
                <a:ext cx="2084417" cy="646331"/>
              </a:xfrm>
              <a:prstGeom prst="rect">
                <a:avLst/>
              </a:prstGeom>
              <a:blipFill>
                <a:blip r:embed="rId2"/>
                <a:stretch>
                  <a:fillRect b="-3774"/>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181AFCF1-7C37-44A2-AB51-381316CDC380}"/>
              </a:ext>
            </a:extLst>
          </p:cNvPr>
          <p:cNvGrpSpPr/>
          <p:nvPr/>
        </p:nvGrpSpPr>
        <p:grpSpPr>
          <a:xfrm>
            <a:off x="346587" y="1072304"/>
            <a:ext cx="9606765" cy="4484941"/>
            <a:chOff x="-36871" y="1092669"/>
            <a:chExt cx="9606765" cy="4484941"/>
          </a:xfrm>
        </p:grpSpPr>
        <p:grpSp>
          <p:nvGrpSpPr>
            <p:cNvPr id="4" name="Group 3">
              <a:extLst>
                <a:ext uri="{FF2B5EF4-FFF2-40B4-BE49-F238E27FC236}">
                  <a16:creationId xmlns:a16="http://schemas.microsoft.com/office/drawing/2014/main" id="{A93D5D86-2479-4D6B-AAF4-48B42E98224C}"/>
                </a:ext>
              </a:extLst>
            </p:cNvPr>
            <p:cNvGrpSpPr/>
            <p:nvPr/>
          </p:nvGrpSpPr>
          <p:grpSpPr>
            <a:xfrm>
              <a:off x="-36871" y="1092669"/>
              <a:ext cx="9606765" cy="4484941"/>
              <a:chOff x="167382" y="1308592"/>
              <a:chExt cx="9606765" cy="368043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DB8FC9-FF59-439B-AC1F-26362245E8F0}"/>
                      </a:ext>
                    </a:extLst>
                  </p:cNvPr>
                  <p:cNvSpPr txBox="1"/>
                  <p:nvPr/>
                </p:nvSpPr>
                <p:spPr>
                  <a:xfrm>
                    <a:off x="1434512" y="2540390"/>
                    <a:ext cx="5445465" cy="470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𝑆</m:t>
                              </m:r>
                            </m:e>
                            <m:sub>
                              <m:r>
                                <a:rPr lang="en-US" sz="3200" b="0" i="1" smtClean="0">
                                  <a:solidFill>
                                    <a:srgbClr val="FF0000"/>
                                  </a:solidFill>
                                  <a:latin typeface="Cambria Math" charset="0"/>
                                </a:rPr>
                                <m:t>𝑑𝑊</m:t>
                              </m:r>
                            </m:sub>
                          </m:sSub>
                          <m:r>
                            <a:rPr lang="en-US" sz="3200" b="0" i="1" smtClean="0">
                              <a:solidFill>
                                <a:srgbClr val="FF0000"/>
                              </a:solidFill>
                              <a:latin typeface="Cambria Math" charset="0"/>
                            </a:rPr>
                            <m:t>=</m:t>
                          </m:r>
                          <m:r>
                            <a:rPr lang="en-US" sz="3200" b="0" i="1" smtClean="0">
                              <a:solidFill>
                                <a:srgbClr val="FF0000"/>
                              </a:solidFill>
                              <a:latin typeface="Cambria Math" charset="0"/>
                            </a:rPr>
                            <m:t>𝛽</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𝑆</m:t>
                              </m:r>
                            </m:e>
                            <m:sub>
                              <m:r>
                                <a:rPr lang="en-US" sz="3200" i="1">
                                  <a:solidFill>
                                    <a:srgbClr val="FF0000"/>
                                  </a:solidFill>
                                  <a:latin typeface="Cambria Math" charset="0"/>
                                </a:rPr>
                                <m:t>𝑑𝑊</m:t>
                              </m:r>
                              <m:r>
                                <a:rPr lang="vi-VN" sz="3200" b="0" i="1" smtClean="0">
                                  <a:solidFill>
                                    <a:srgbClr val="FF0000"/>
                                  </a:solidFill>
                                  <a:latin typeface="Cambria Math" panose="02040503050406030204" pitchFamily="18" charset="0"/>
                                </a:rPr>
                                <m:t>−1</m:t>
                              </m:r>
                            </m:sub>
                          </m:sSub>
                          <m:r>
                            <a:rPr lang="en-US" sz="3200" b="0" i="1" smtClean="0">
                              <a:solidFill>
                                <a:srgbClr val="FF0000"/>
                              </a:solidFill>
                              <a:latin typeface="Cambria Math" charset="0"/>
                            </a:rPr>
                            <m:t>+</m:t>
                          </m:r>
                          <m:d>
                            <m:dPr>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charset="0"/>
                                </a:rPr>
                                <m:t>1−</m:t>
                              </m:r>
                              <m:r>
                                <a:rPr lang="en-US" sz="3200" b="0" i="1" smtClean="0">
                                  <a:solidFill>
                                    <a:srgbClr val="FF0000"/>
                                  </a:solidFill>
                                  <a:latin typeface="Cambria Math" charset="0"/>
                                </a:rPr>
                                <m:t>𝛽</m:t>
                              </m:r>
                            </m:e>
                          </m:d>
                          <m:r>
                            <a:rPr lang="en-US" sz="3200" b="0" i="1" smtClean="0">
                              <a:solidFill>
                                <a:srgbClr val="FF0000"/>
                              </a:solidFill>
                              <a:latin typeface="Cambria Math" charset="0"/>
                            </a:rPr>
                            <m:t>𝑑𝑊</m:t>
                          </m:r>
                          <m:r>
                            <a:rPr lang="en-US" sz="3200" b="0" i="1" baseline="30000" smtClean="0">
                              <a:solidFill>
                                <a:srgbClr val="FF0000"/>
                              </a:solidFill>
                              <a:latin typeface="Cambria Math" panose="02040503050406030204" pitchFamily="18" charset="0"/>
                            </a:rPr>
                            <m:t>2</m:t>
                          </m:r>
                        </m:oMath>
                      </m:oMathPara>
                    </a14:m>
                    <a:endParaRPr lang="en-US" sz="2800" baseline="30000" dirty="0"/>
                  </a:p>
                </p:txBody>
              </p:sp>
            </mc:Choice>
            <mc:Fallback xmlns="">
              <p:sp>
                <p:nvSpPr>
                  <p:cNvPr id="5" name="TextBox 4">
                    <a:extLst>
                      <a:ext uri="{FF2B5EF4-FFF2-40B4-BE49-F238E27FC236}">
                        <a16:creationId xmlns:a16="http://schemas.microsoft.com/office/drawing/2014/main" id="{07DB8FC9-FF59-439B-AC1F-26362245E8F0}"/>
                      </a:ext>
                    </a:extLst>
                  </p:cNvPr>
                  <p:cNvSpPr txBox="1">
                    <a:spLocks noRot="1" noChangeAspect="1" noMove="1" noResize="1" noEditPoints="1" noAdjustHandles="1" noChangeArrowheads="1" noChangeShapeType="1" noTextEdit="1"/>
                  </p:cNvSpPr>
                  <p:nvPr/>
                </p:nvSpPr>
                <p:spPr>
                  <a:xfrm>
                    <a:off x="1434512" y="2540390"/>
                    <a:ext cx="5445465" cy="470566"/>
                  </a:xfrm>
                  <a:prstGeom prst="rect">
                    <a:avLst/>
                  </a:prstGeom>
                  <a:blipFill>
                    <a:blip r:embed="rId3"/>
                    <a:stretch>
                      <a:fillRect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8C8CB4-2B7B-43D3-978B-C0946792F781}"/>
                      </a:ext>
                    </a:extLst>
                  </p:cNvPr>
                  <p:cNvSpPr txBox="1"/>
                  <p:nvPr/>
                </p:nvSpPr>
                <p:spPr>
                  <a:xfrm>
                    <a:off x="1542749" y="3402263"/>
                    <a:ext cx="5053884" cy="470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008000"/>
                                  </a:solidFill>
                                  <a:latin typeface="Cambria Math" panose="02040503050406030204" pitchFamily="18" charset="0"/>
                                </a:rPr>
                              </m:ctrlPr>
                            </m:sSubPr>
                            <m:e>
                              <m:r>
                                <a:rPr lang="en-US" sz="3200" b="0" i="1" smtClean="0">
                                  <a:solidFill>
                                    <a:srgbClr val="008000"/>
                                  </a:solidFill>
                                  <a:latin typeface="Cambria Math" panose="02040503050406030204" pitchFamily="18" charset="0"/>
                                </a:rPr>
                                <m:t>𝑆</m:t>
                              </m:r>
                            </m:e>
                            <m:sub>
                              <m:r>
                                <a:rPr lang="en-US" sz="3200" b="0" i="1" smtClean="0">
                                  <a:solidFill>
                                    <a:srgbClr val="008000"/>
                                  </a:solidFill>
                                  <a:latin typeface="Cambria Math" charset="0"/>
                                </a:rPr>
                                <m:t>𝑑𝑏</m:t>
                              </m:r>
                            </m:sub>
                          </m:sSub>
                          <m:r>
                            <a:rPr lang="en-US" sz="3200" b="0" i="1" smtClean="0">
                              <a:solidFill>
                                <a:srgbClr val="008000"/>
                              </a:solidFill>
                              <a:latin typeface="Cambria Math" charset="0"/>
                            </a:rPr>
                            <m:t>=</m:t>
                          </m:r>
                          <m:r>
                            <a:rPr lang="en-US" sz="3200" b="0" i="1" smtClean="0">
                              <a:solidFill>
                                <a:srgbClr val="008000"/>
                              </a:solidFill>
                              <a:latin typeface="Cambria Math" charset="0"/>
                            </a:rPr>
                            <m:t>𝛽</m:t>
                          </m:r>
                          <m:sSub>
                            <m:sSubPr>
                              <m:ctrlPr>
                                <a:rPr lang="en-US" sz="3200" i="1">
                                  <a:solidFill>
                                    <a:srgbClr val="008000"/>
                                  </a:solidFill>
                                  <a:latin typeface="Cambria Math" panose="02040503050406030204" pitchFamily="18" charset="0"/>
                                </a:rPr>
                              </m:ctrlPr>
                            </m:sSubPr>
                            <m:e>
                              <m:r>
                                <a:rPr lang="en-US" sz="3200" i="1">
                                  <a:solidFill>
                                    <a:srgbClr val="008000"/>
                                  </a:solidFill>
                                  <a:latin typeface="Cambria Math" panose="02040503050406030204" pitchFamily="18" charset="0"/>
                                </a:rPr>
                                <m:t>𝑆</m:t>
                              </m:r>
                            </m:e>
                            <m:sub>
                              <m:r>
                                <a:rPr lang="en-US" sz="3200" i="1">
                                  <a:solidFill>
                                    <a:srgbClr val="008000"/>
                                  </a:solidFill>
                                  <a:latin typeface="Cambria Math" charset="0"/>
                                </a:rPr>
                                <m:t>𝑑𝑏</m:t>
                              </m:r>
                              <m:r>
                                <a:rPr lang="vi-VN" sz="3200" b="0" i="1" smtClean="0">
                                  <a:solidFill>
                                    <a:srgbClr val="008000"/>
                                  </a:solidFill>
                                  <a:latin typeface="Cambria Math" panose="02040503050406030204" pitchFamily="18" charset="0"/>
                                </a:rPr>
                                <m:t>−1</m:t>
                              </m:r>
                            </m:sub>
                          </m:sSub>
                          <m:r>
                            <a:rPr lang="en-US" sz="3200" b="0" i="1" smtClean="0">
                              <a:solidFill>
                                <a:srgbClr val="008000"/>
                              </a:solidFill>
                              <a:latin typeface="Cambria Math" charset="0"/>
                            </a:rPr>
                            <m:t>+</m:t>
                          </m:r>
                          <m:d>
                            <m:dPr>
                              <m:ctrlPr>
                                <a:rPr lang="en-US" sz="3200" b="0" i="1" smtClean="0">
                                  <a:solidFill>
                                    <a:srgbClr val="008000"/>
                                  </a:solidFill>
                                  <a:latin typeface="Cambria Math" panose="02040503050406030204" pitchFamily="18" charset="0"/>
                                </a:rPr>
                              </m:ctrlPr>
                            </m:dPr>
                            <m:e>
                              <m:r>
                                <a:rPr lang="en-US" sz="3200" b="0" i="1" smtClean="0">
                                  <a:solidFill>
                                    <a:srgbClr val="008000"/>
                                  </a:solidFill>
                                  <a:latin typeface="Cambria Math" charset="0"/>
                                </a:rPr>
                                <m:t>1−</m:t>
                              </m:r>
                              <m:r>
                                <a:rPr lang="en-US" sz="3200" b="0" i="1" smtClean="0">
                                  <a:solidFill>
                                    <a:srgbClr val="008000"/>
                                  </a:solidFill>
                                  <a:latin typeface="Cambria Math" charset="0"/>
                                </a:rPr>
                                <m:t>𝛽</m:t>
                              </m:r>
                            </m:e>
                          </m:d>
                          <m:r>
                            <a:rPr lang="en-US" sz="3200" b="0" i="1" smtClean="0">
                              <a:solidFill>
                                <a:srgbClr val="008000"/>
                              </a:solidFill>
                              <a:latin typeface="Cambria Math" charset="0"/>
                            </a:rPr>
                            <m:t>𝑑𝑏</m:t>
                          </m:r>
                          <m:r>
                            <a:rPr lang="en-US" sz="3200" b="0" i="1" baseline="30000" smtClean="0">
                              <a:solidFill>
                                <a:srgbClr val="008000"/>
                              </a:solidFill>
                              <a:latin typeface="Cambria Math" panose="02040503050406030204" pitchFamily="18" charset="0"/>
                            </a:rPr>
                            <m:t>2</m:t>
                          </m:r>
                        </m:oMath>
                      </m:oMathPara>
                    </a14:m>
                    <a:endParaRPr lang="en-US" sz="2800" baseline="30000" dirty="0"/>
                  </a:p>
                </p:txBody>
              </p:sp>
            </mc:Choice>
            <mc:Fallback xmlns="">
              <p:sp>
                <p:nvSpPr>
                  <p:cNvPr id="6" name="TextBox 5">
                    <a:extLst>
                      <a:ext uri="{FF2B5EF4-FFF2-40B4-BE49-F238E27FC236}">
                        <a16:creationId xmlns:a16="http://schemas.microsoft.com/office/drawing/2014/main" id="{FC8C8CB4-2B7B-43D3-978B-C0946792F781}"/>
                      </a:ext>
                    </a:extLst>
                  </p:cNvPr>
                  <p:cNvSpPr txBox="1">
                    <a:spLocks noRot="1" noChangeAspect="1" noMove="1" noResize="1" noEditPoints="1" noAdjustHandles="1" noChangeArrowheads="1" noChangeShapeType="1" noTextEdit="1"/>
                  </p:cNvSpPr>
                  <p:nvPr/>
                </p:nvSpPr>
                <p:spPr>
                  <a:xfrm>
                    <a:off x="1542749" y="3402263"/>
                    <a:ext cx="5053884" cy="470566"/>
                  </a:xfrm>
                  <a:prstGeom prst="rect">
                    <a:avLst/>
                  </a:prstGeom>
                  <a:blipFill>
                    <a:blip r:embed="rId4"/>
                    <a:stretch>
                      <a:fillRect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72B6D3-8B47-408D-B050-55569FA45D53}"/>
                      </a:ext>
                    </a:extLst>
                  </p:cNvPr>
                  <p:cNvSpPr txBox="1"/>
                  <p:nvPr/>
                </p:nvSpPr>
                <p:spPr>
                  <a:xfrm>
                    <a:off x="1020726" y="3993299"/>
                    <a:ext cx="3061479" cy="9957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𝑊</m:t>
                          </m:r>
                          <m:r>
                            <a:rPr lang="en-US" sz="2800" b="0" i="1" smtClean="0">
                              <a:latin typeface="Cambria Math" charset="0"/>
                            </a:rPr>
                            <m:t>=</m:t>
                          </m:r>
                          <m:r>
                            <a:rPr lang="en-US" sz="2800" b="0" i="1" smtClean="0">
                              <a:latin typeface="Cambria Math" charset="0"/>
                            </a:rPr>
                            <m:t>𝑊</m:t>
                          </m:r>
                          <m:r>
                            <a:rPr lang="en-US" sz="2800" b="0" i="1" smtClean="0">
                              <a:latin typeface="Cambria Math" charset="0"/>
                            </a:rPr>
                            <m:t>−</m:t>
                          </m:r>
                          <m:r>
                            <a:rPr lang="en-US" sz="2800" b="0" i="1" smtClean="0">
                              <a:latin typeface="Cambria Math" charset="0"/>
                            </a:rPr>
                            <m:t>𝛼</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𝑑𝑊</m:t>
                              </m:r>
                            </m:num>
                            <m:den>
                              <m:rad>
                                <m:radPr>
                                  <m:degHide m:val="on"/>
                                  <m:ctrlPr>
                                    <a:rPr lang="en-US" sz="2800" b="0" i="1" smtClean="0">
                                      <a:latin typeface="Cambria Math" panose="02040503050406030204" pitchFamily="18" charset="0"/>
                                    </a:rPr>
                                  </m:ctrlPr>
                                </m:radPr>
                                <m:deg/>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charset="0"/>
                                        </a:rPr>
                                        <m:t>𝑑𝑊</m:t>
                                      </m:r>
                                    </m:sub>
                                  </m:sSub>
                                </m:e>
                              </m:rad>
                            </m:den>
                          </m:f>
                        </m:oMath>
                      </m:oMathPara>
                    </a14:m>
                    <a:endParaRPr lang="en-US" sz="2800" dirty="0"/>
                  </a:p>
                </p:txBody>
              </p:sp>
            </mc:Choice>
            <mc:Fallback xmlns="">
              <p:sp>
                <p:nvSpPr>
                  <p:cNvPr id="7" name="TextBox 6">
                    <a:extLst>
                      <a:ext uri="{FF2B5EF4-FFF2-40B4-BE49-F238E27FC236}">
                        <a16:creationId xmlns:a16="http://schemas.microsoft.com/office/drawing/2014/main" id="{CE72B6D3-8B47-408D-B050-55569FA45D53}"/>
                      </a:ext>
                    </a:extLst>
                  </p:cNvPr>
                  <p:cNvSpPr txBox="1">
                    <a:spLocks noRot="1" noChangeAspect="1" noMove="1" noResize="1" noEditPoints="1" noAdjustHandles="1" noChangeArrowheads="1" noChangeShapeType="1" noTextEdit="1"/>
                  </p:cNvSpPr>
                  <p:nvPr/>
                </p:nvSpPr>
                <p:spPr>
                  <a:xfrm>
                    <a:off x="1020726" y="3993299"/>
                    <a:ext cx="3061479" cy="9957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B7E0C9-3DD9-4D26-8639-67EF6D8E77F9}"/>
                      </a:ext>
                    </a:extLst>
                  </p:cNvPr>
                  <p:cNvSpPr txBox="1"/>
                  <p:nvPr/>
                </p:nvSpPr>
                <p:spPr>
                  <a:xfrm>
                    <a:off x="167382" y="1308592"/>
                    <a:ext cx="2769091" cy="640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ea typeface="Century Schoolbook" charset="0"/>
                              <a:cs typeface="Century Schoolbook" charset="0"/>
                            </a:rPr>
                            <m:t>On</m:t>
                          </m:r>
                          <m:r>
                            <a:rPr lang="en-US" sz="3200" i="0" smtClean="0">
                              <a:solidFill>
                                <a:srgbClr val="FF0000"/>
                              </a:solidFill>
                              <a:latin typeface="Cambria Math" charset="0"/>
                              <a:ea typeface="Century Schoolbook" charset="0"/>
                              <a:cs typeface="Century Schoolbook" charset="0"/>
                            </a:rPr>
                            <m:t> </m:t>
                          </m:r>
                          <m:r>
                            <m:rPr>
                              <m:sty m:val="p"/>
                            </m:rPr>
                            <a:rPr lang="en-US" sz="3200" i="0" smtClean="0">
                              <a:solidFill>
                                <a:srgbClr val="FF0000"/>
                              </a:solidFill>
                              <a:latin typeface="Cambria Math" charset="0"/>
                              <a:ea typeface="Century Schoolbook" charset="0"/>
                              <a:cs typeface="Century Schoolbook" charset="0"/>
                            </a:rPr>
                            <m:t>iteration</m:t>
                          </m:r>
                          <m:r>
                            <a:rPr lang="en-US" sz="3200" i="0" smtClean="0">
                              <a:solidFill>
                                <a:srgbClr val="FF0000"/>
                              </a:solidFill>
                              <a:latin typeface="Cambria Math" charset="0"/>
                              <a:ea typeface="Century Schoolbook" charset="0"/>
                              <a:cs typeface="Century Schoolbook" charset="0"/>
                            </a:rPr>
                            <m:t> </m:t>
                          </m:r>
                          <m:r>
                            <a:rPr lang="en-US" sz="3200" i="1" smtClean="0">
                              <a:solidFill>
                                <a:srgbClr val="FF0000"/>
                              </a:solidFill>
                              <a:latin typeface="Cambria Math" charset="0"/>
                              <a:ea typeface="Century Schoolbook" charset="0"/>
                              <a:cs typeface="Century Schoolbook" charset="0"/>
                            </a:rPr>
                            <m:t>𝑡</m:t>
                          </m:r>
                          <m:r>
                            <a:rPr lang="en-US" sz="3200" i="0" smtClean="0">
                              <a:solidFill>
                                <a:srgbClr val="FF0000"/>
                              </a:solidFill>
                              <a:latin typeface="Cambria Math" charset="0"/>
                              <a:ea typeface="Century Schoolbook" charset="0"/>
                              <a:cs typeface="Century Schoolbook" charset="0"/>
                            </a:rPr>
                            <m:t>:</m:t>
                          </m:r>
                        </m:oMath>
                      </m:oMathPara>
                    </a14:m>
                    <a:endParaRPr lang="en-US" sz="3200" dirty="0">
                      <a:solidFill>
                        <a:srgbClr val="FF0000"/>
                      </a:solidFill>
                      <a:latin typeface="Century Schoolbook" charset="0"/>
                      <a:ea typeface="Century Schoolbook" charset="0"/>
                      <a:cs typeface="Century Schoolbook" charset="0"/>
                    </a:endParaRPr>
                  </a:p>
                </p:txBody>
              </p:sp>
            </mc:Choice>
            <mc:Fallback xmlns="">
              <p:sp>
                <p:nvSpPr>
                  <p:cNvPr id="64" name="TextBox 63">
                    <a:extLst>
                      <a:ext uri="{FF2B5EF4-FFF2-40B4-BE49-F238E27FC236}">
                        <a16:creationId xmlns:a16="http://schemas.microsoft.com/office/drawing/2014/main" id="{CB0819F1-BB26-C54B-BAC6-D401D6C64AE9}"/>
                      </a:ext>
                    </a:extLst>
                  </p:cNvPr>
                  <p:cNvSpPr txBox="1">
                    <a:spLocks noRot="1" noChangeAspect="1" noMove="1" noResize="1" noEditPoints="1" noAdjustHandles="1" noChangeArrowheads="1" noChangeShapeType="1" noTextEdit="1"/>
                  </p:cNvSpPr>
                  <p:nvPr/>
                </p:nvSpPr>
                <p:spPr>
                  <a:xfrm>
                    <a:off x="167382" y="1308592"/>
                    <a:ext cx="2769091" cy="640492"/>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EAF114-FC36-4102-949A-F4095A687E0F}"/>
                      </a:ext>
                    </a:extLst>
                  </p:cNvPr>
                  <p:cNvSpPr txBox="1"/>
                  <p:nvPr/>
                </p:nvSpPr>
                <p:spPr>
                  <a:xfrm>
                    <a:off x="913517" y="1893367"/>
                    <a:ext cx="8860630" cy="640492"/>
                  </a:xfrm>
                  <a:prstGeom prst="rect">
                    <a:avLst/>
                  </a:prstGeom>
                  <a:noFill/>
                </p:spPr>
                <p:txBody>
                  <a:bodyPr wrap="square" rtlCol="0">
                    <a:spAutoFit/>
                  </a:bodyPr>
                  <a:lstStyle/>
                  <a:p>
                    <a:r>
                      <a:rPr lang="en-US" sz="3200">
                        <a:latin typeface="Century Schoolbook" charset="0"/>
                        <a:ea typeface="Century Schoolbook" charset="0"/>
                        <a:cs typeface="Century Schoolbook" charset="0"/>
                      </a:rPr>
                      <a:t>Compute</a:t>
                    </a:r>
                    <a:r>
                      <a:rPr lang="en-US" sz="2800">
                        <a:latin typeface="Century Schoolbook" charset="0"/>
                        <a:ea typeface="Century Schoolbook" charset="0"/>
                        <a:cs typeface="Century Schoolbook" charset="0"/>
                      </a:rPr>
                      <a:t> </a:t>
                    </a:r>
                    <a14:m>
                      <m:oMath xmlns:m="http://schemas.openxmlformats.org/officeDocument/2006/math">
                        <m:r>
                          <a:rPr lang="en-US" sz="3200" i="1">
                            <a:solidFill>
                              <a:srgbClr val="0066FF"/>
                            </a:solidFill>
                            <a:latin typeface="Cambria Math" charset="0"/>
                            <a:ea typeface="Century Schoolbook" charset="0"/>
                            <a:cs typeface="Century Schoolbook" charset="0"/>
                          </a:rPr>
                          <m:t>𝑑𝑊</m:t>
                        </m:r>
                        <m:r>
                          <a:rPr lang="en-US" sz="3200" b="0" i="1" smtClean="0">
                            <a:solidFill>
                              <a:srgbClr val="0066FF"/>
                            </a:solidFill>
                            <a:latin typeface="Cambria Math" charset="0"/>
                            <a:ea typeface="Century Schoolbook" charset="0"/>
                            <a:cs typeface="Century Schoolbook" charset="0"/>
                          </a:rPr>
                          <m:t>,</m:t>
                        </m:r>
                        <m:r>
                          <a:rPr lang="en-US" sz="3200" i="1">
                            <a:solidFill>
                              <a:srgbClr val="0066FF"/>
                            </a:solidFill>
                            <a:latin typeface="Cambria Math" charset="0"/>
                            <a:ea typeface="Century Schoolbook" charset="0"/>
                            <a:cs typeface="Century Schoolbook" charset="0"/>
                          </a:rPr>
                          <m:t>𝑑𝑏</m:t>
                        </m:r>
                        <m:r>
                          <a:rPr lang="en-US" sz="3200" b="0" i="1" smtClean="0">
                            <a:solidFill>
                              <a:srgbClr val="0066FF"/>
                            </a:solidFill>
                            <a:latin typeface="Cambria Math" charset="0"/>
                            <a:ea typeface="Century Schoolbook" charset="0"/>
                            <a:cs typeface="Century Schoolbook" charset="0"/>
                          </a:rPr>
                          <m:t> </m:t>
                        </m:r>
                        <m:r>
                          <a:rPr lang="en-US" sz="3200" b="0" i="0" smtClean="0">
                            <a:solidFill>
                              <a:srgbClr val="0066FF"/>
                            </a:solidFill>
                            <a:latin typeface="Cambria Math" charset="0"/>
                            <a:ea typeface="Century Schoolbook" charset="0"/>
                            <a:cs typeface="Century Schoolbook" charset="0"/>
                          </a:rPr>
                          <m:t> </m:t>
                        </m:r>
                      </m:oMath>
                    </a14:m>
                    <a:r>
                      <a:rPr lang="en-US" sz="3200">
                        <a:solidFill>
                          <a:srgbClr val="0066FF"/>
                        </a:solidFill>
                        <a:latin typeface="Century Schoolbook" charset="0"/>
                        <a:ea typeface="Century Schoolbook" charset="0"/>
                        <a:cs typeface="Century Schoolbook" charset="0"/>
                      </a:rPr>
                      <a:t>on the current mini-batch</a:t>
                    </a:r>
                    <a:endParaRPr lang="en-US" sz="2800">
                      <a:latin typeface="Century Schoolbook" charset="0"/>
                      <a:ea typeface="Century Schoolbook" charset="0"/>
                      <a:cs typeface="Century Schoolbook" charset="0"/>
                    </a:endParaRPr>
                  </a:p>
                </p:txBody>
              </p:sp>
            </mc:Choice>
            <mc:Fallback xmlns="">
              <p:sp>
                <p:nvSpPr>
                  <p:cNvPr id="65" name="TextBox 64">
                    <a:extLst>
                      <a:ext uri="{FF2B5EF4-FFF2-40B4-BE49-F238E27FC236}">
                        <a16:creationId xmlns:a16="http://schemas.microsoft.com/office/drawing/2014/main" id="{6724CF9C-3ED2-EA46-85D0-DEDAE361AFEE}"/>
                      </a:ext>
                    </a:extLst>
                  </p:cNvPr>
                  <p:cNvSpPr txBox="1">
                    <a:spLocks noRot="1" noChangeAspect="1" noMove="1" noResize="1" noEditPoints="1" noAdjustHandles="1" noChangeArrowheads="1" noChangeShapeType="1" noTextEdit="1"/>
                  </p:cNvSpPr>
                  <p:nvPr/>
                </p:nvSpPr>
                <p:spPr>
                  <a:xfrm>
                    <a:off x="913517" y="1893367"/>
                    <a:ext cx="8860630" cy="640492"/>
                  </a:xfrm>
                  <a:prstGeom prst="rect">
                    <a:avLst/>
                  </a:prstGeom>
                  <a:blipFill>
                    <a:blip r:embed="rId7"/>
                    <a:stretch>
                      <a:fillRect l="-1865" t="-1489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8202CC-B12F-49D5-A447-4CA365A7899A}"/>
                      </a:ext>
                    </a:extLst>
                  </p:cNvPr>
                  <p:cNvSpPr txBox="1"/>
                  <p:nvPr/>
                </p:nvSpPr>
                <p:spPr>
                  <a:xfrm>
                    <a:off x="5916795" y="3959035"/>
                    <a:ext cx="2970942" cy="9957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𝑏</m:t>
                          </m:r>
                          <m:r>
                            <a:rPr lang="en-US" sz="2800" b="0" i="1" smtClean="0">
                              <a:latin typeface="Cambria Math" charset="0"/>
                            </a:rPr>
                            <m:t>=  </m:t>
                          </m:r>
                          <m:r>
                            <a:rPr lang="en-US" sz="2800" b="0" i="1" smtClean="0">
                              <a:latin typeface="Cambria Math" charset="0"/>
                            </a:rPr>
                            <m:t>𝑏</m:t>
                          </m:r>
                          <m:r>
                            <a:rPr lang="vi-VN" sz="2800" b="0" i="1" smtClean="0">
                              <a:latin typeface="Cambria Math" panose="02040503050406030204" pitchFamily="18" charset="0"/>
                            </a:rPr>
                            <m:t>  </m:t>
                          </m:r>
                          <m:r>
                            <a:rPr lang="en-US" sz="2800" b="0" i="1" smtClean="0">
                              <a:latin typeface="Cambria Math" charset="0"/>
                            </a:rPr>
                            <m:t>−</m:t>
                          </m:r>
                          <m:r>
                            <a:rPr lang="en-US" sz="2800" b="0" i="1" smtClean="0">
                              <a:latin typeface="Cambria Math"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𝑑𝑊</m:t>
                              </m:r>
                            </m:num>
                            <m:den>
                              <m:rad>
                                <m:radPr>
                                  <m:degHide m:val="on"/>
                                  <m:ctrlPr>
                                    <a:rPr lang="en-US" sz="2800" i="1">
                                      <a:latin typeface="Cambria Math" panose="02040503050406030204" pitchFamily="18" charset="0"/>
                                    </a:rPr>
                                  </m:ctrlPr>
                                </m:radPr>
                                <m:deg/>
                                <m:e>
                                  <m:sSub>
                                    <m:sSubPr>
                                      <m:ctrlPr>
                                        <a:rPr lang="en-US" sz="2800" i="1">
                                          <a:solidFill>
                                            <a:srgbClr val="008000"/>
                                          </a:solidFill>
                                          <a:latin typeface="Cambria Math" panose="02040503050406030204" pitchFamily="18" charset="0"/>
                                        </a:rPr>
                                      </m:ctrlPr>
                                    </m:sSubPr>
                                    <m:e>
                                      <m:r>
                                        <a:rPr lang="en-US" sz="2800" i="1">
                                          <a:solidFill>
                                            <a:srgbClr val="008000"/>
                                          </a:solidFill>
                                          <a:latin typeface="Cambria Math" panose="02040503050406030204" pitchFamily="18" charset="0"/>
                                        </a:rPr>
                                        <m:t>𝑆</m:t>
                                      </m:r>
                                    </m:e>
                                    <m:sub>
                                      <m:r>
                                        <a:rPr lang="en-US" sz="2800" i="1">
                                          <a:solidFill>
                                            <a:srgbClr val="008000"/>
                                          </a:solidFill>
                                          <a:latin typeface="Cambria Math" charset="0"/>
                                        </a:rPr>
                                        <m:t>𝑑𝑏</m:t>
                                      </m:r>
                                    </m:sub>
                                  </m:sSub>
                                </m:e>
                              </m:rad>
                            </m:den>
                          </m:f>
                        </m:oMath>
                      </m:oMathPara>
                    </a14:m>
                    <a:endParaRPr lang="en-US" sz="2800"/>
                  </a:p>
                </p:txBody>
              </p:sp>
            </mc:Choice>
            <mc:Fallback xmlns="">
              <p:sp>
                <p:nvSpPr>
                  <p:cNvPr id="10" name="TextBox 9">
                    <a:extLst>
                      <a:ext uri="{FF2B5EF4-FFF2-40B4-BE49-F238E27FC236}">
                        <a16:creationId xmlns:a16="http://schemas.microsoft.com/office/drawing/2014/main" id="{9B8202CC-B12F-49D5-A447-4CA365A7899A}"/>
                      </a:ext>
                    </a:extLst>
                  </p:cNvPr>
                  <p:cNvSpPr txBox="1">
                    <a:spLocks noRot="1" noChangeAspect="1" noMove="1" noResize="1" noEditPoints="1" noAdjustHandles="1" noChangeArrowheads="1" noChangeShapeType="1" noTextEdit="1"/>
                  </p:cNvSpPr>
                  <p:nvPr/>
                </p:nvSpPr>
                <p:spPr>
                  <a:xfrm>
                    <a:off x="5916795" y="3959035"/>
                    <a:ext cx="2970942" cy="995730"/>
                  </a:xfrm>
                  <a:prstGeom prst="rect">
                    <a:avLst/>
                  </a:prstGeom>
                  <a:blipFill>
                    <a:blip r:embed="rId8"/>
                    <a:stretch>
                      <a:fillRect/>
                    </a:stretch>
                  </a:blipFill>
                </p:spPr>
                <p:txBody>
                  <a:bodyPr/>
                  <a:lstStyle/>
                  <a:p>
                    <a:r>
                      <a:rPr lang="en-US">
                        <a:noFill/>
                      </a:rPr>
                      <a:t> </a:t>
                    </a:r>
                  </a:p>
                </p:txBody>
              </p:sp>
            </mc:Fallback>
          </mc:AlternateContent>
        </p:grpSp>
        <p:sp>
          <p:nvSpPr>
            <p:cNvPr id="21" name="Rectangle 20">
              <a:extLst>
                <a:ext uri="{FF2B5EF4-FFF2-40B4-BE49-F238E27FC236}">
                  <a16:creationId xmlns:a16="http://schemas.microsoft.com/office/drawing/2014/main" id="{DD7A102D-89F9-442E-B02D-3F823C4E2A6B}"/>
                </a:ext>
              </a:extLst>
            </p:cNvPr>
            <p:cNvSpPr/>
            <p:nvPr/>
          </p:nvSpPr>
          <p:spPr>
            <a:xfrm>
              <a:off x="1318830" y="2547638"/>
              <a:ext cx="5356893" cy="70992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0A57284-821C-4A44-AB46-4DF38321184F}"/>
                </a:ext>
              </a:extLst>
            </p:cNvPr>
            <p:cNvSpPr/>
            <p:nvPr/>
          </p:nvSpPr>
          <p:spPr>
            <a:xfrm>
              <a:off x="1292941" y="3495084"/>
              <a:ext cx="5356893" cy="709929"/>
            </a:xfrm>
            <a:prstGeom prst="rect">
              <a:avLst/>
            </a:prstGeom>
            <a:noFill/>
            <a:ln>
              <a:solidFill>
                <a:srgbClr val="008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2C1A7A49-813D-4D5E-9B05-340220EA01CE}"/>
              </a:ext>
            </a:extLst>
          </p:cNvPr>
          <p:cNvSpPr txBox="1"/>
          <p:nvPr/>
        </p:nvSpPr>
        <p:spPr>
          <a:xfrm>
            <a:off x="7148052" y="2669630"/>
            <a:ext cx="1949573" cy="523220"/>
          </a:xfrm>
          <a:prstGeom prst="rect">
            <a:avLst/>
          </a:prstGeom>
          <a:noFill/>
        </p:spPr>
        <p:txBody>
          <a:bodyPr wrap="none" rtlCol="0">
            <a:spAutoFit/>
          </a:bodyPr>
          <a:lstStyle/>
          <a:p>
            <a:r>
              <a:rPr lang="en-US" sz="2800" dirty="0" err="1"/>
              <a:t>S</a:t>
            </a:r>
            <a:r>
              <a:rPr lang="en-US" sz="2800" baseline="-25000" dirty="0" err="1"/>
              <a:t>dw</a:t>
            </a:r>
            <a:r>
              <a:rPr lang="en-US" sz="2800" dirty="0"/>
              <a:t> </a:t>
            </a:r>
            <a:r>
              <a:rPr lang="en-US" sz="2800" dirty="0" err="1"/>
              <a:t>rất</a:t>
            </a:r>
            <a:r>
              <a:rPr lang="en-US" sz="2800" dirty="0"/>
              <a:t> </a:t>
            </a:r>
            <a:r>
              <a:rPr lang="en-US" sz="2800" dirty="0" err="1"/>
              <a:t>nhỏ</a:t>
            </a:r>
            <a:endParaRPr lang="en-US" sz="2800" dirty="0"/>
          </a:p>
        </p:txBody>
      </p:sp>
      <p:sp>
        <p:nvSpPr>
          <p:cNvPr id="25" name="TextBox 24">
            <a:extLst>
              <a:ext uri="{FF2B5EF4-FFF2-40B4-BE49-F238E27FC236}">
                <a16:creationId xmlns:a16="http://schemas.microsoft.com/office/drawing/2014/main" id="{1E769668-AF90-4953-919B-1BC816B16148}"/>
              </a:ext>
            </a:extLst>
          </p:cNvPr>
          <p:cNvSpPr txBox="1"/>
          <p:nvPr/>
        </p:nvSpPr>
        <p:spPr>
          <a:xfrm>
            <a:off x="7162800" y="3648622"/>
            <a:ext cx="1824538" cy="523220"/>
          </a:xfrm>
          <a:prstGeom prst="rect">
            <a:avLst/>
          </a:prstGeom>
          <a:noFill/>
        </p:spPr>
        <p:txBody>
          <a:bodyPr wrap="none" rtlCol="0">
            <a:spAutoFit/>
          </a:bodyPr>
          <a:lstStyle/>
          <a:p>
            <a:r>
              <a:rPr lang="en-US" sz="2800" err="1"/>
              <a:t>S</a:t>
            </a:r>
            <a:r>
              <a:rPr lang="en-US" sz="2800" baseline="-25000" err="1"/>
              <a:t>db</a:t>
            </a:r>
            <a:r>
              <a:rPr lang="en-US" sz="2800"/>
              <a:t> </a:t>
            </a:r>
            <a:r>
              <a:rPr lang="en-US" sz="2800" err="1"/>
              <a:t>rất</a:t>
            </a:r>
            <a:r>
              <a:rPr lang="en-US" sz="2800"/>
              <a:t> </a:t>
            </a:r>
            <a:r>
              <a:rPr lang="en-US" sz="2800" err="1"/>
              <a:t>lớn</a:t>
            </a:r>
            <a:endParaRPr lang="en-US" sz="28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DCEA22-4D49-4D71-8D99-CE38F83D4028}"/>
                  </a:ext>
                </a:extLst>
              </p:cNvPr>
              <p:cNvSpPr txBox="1"/>
              <p:nvPr/>
            </p:nvSpPr>
            <p:spPr>
              <a:xfrm>
                <a:off x="609564" y="5550470"/>
                <a:ext cx="4527906" cy="550407"/>
              </a:xfrm>
              <a:prstGeom prst="rect">
                <a:avLst/>
              </a:prstGeom>
              <a:noFill/>
            </p:spPr>
            <p:txBody>
              <a:bodyPr wrap="none" rtlCol="0">
                <a:spAutoFit/>
              </a:bodyPr>
              <a:lstStyle/>
              <a:p>
                <a:r>
                  <a:rPr lang="en-US" err="1"/>
                  <a:t>S</a:t>
                </a:r>
                <a:r>
                  <a:rPr lang="en-US" baseline="-25000" err="1"/>
                  <a:t>dw</a:t>
                </a:r>
                <a:r>
                  <a:rPr lang="en-US"/>
                  <a:t> </a:t>
                </a:r>
                <a:r>
                  <a:rPr lang="en-US" err="1"/>
                  <a:t>nhỏ</a:t>
                </a:r>
                <a:r>
                  <a:rPr lang="en-US"/>
                  <a:t> </a:t>
                </a:r>
                <a:r>
                  <a:rPr lang="en-US">
                    <a:sym typeface="Wingdings" panose="05000000000000000000" pitchFamily="2" charset="2"/>
                  </a:rPr>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𝑑𝑊</m:t>
                        </m:r>
                      </m:num>
                      <m:den>
                        <m:rad>
                          <m:radPr>
                            <m:degHide m:val="on"/>
                            <m:ctrlPr>
                              <a:rPr lang="en-US" i="1">
                                <a:latin typeface="Cambria Math" panose="02040503050406030204" pitchFamily="18" charset="0"/>
                              </a:rPr>
                            </m:ctrlPr>
                          </m:radPr>
                          <m:deg/>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𝑆</m:t>
                                </m:r>
                              </m:e>
                              <m:sub>
                                <m:r>
                                  <a:rPr lang="en-US" i="1">
                                    <a:solidFill>
                                      <a:srgbClr val="FF0000"/>
                                    </a:solidFill>
                                    <a:latin typeface="Cambria Math" charset="0"/>
                                  </a:rPr>
                                  <m:t>𝑑𝑊</m:t>
                                </m:r>
                              </m:sub>
                            </m:sSub>
                          </m:e>
                        </m:rad>
                      </m:den>
                    </m:f>
                  </m:oMath>
                </a14:m>
                <a:r>
                  <a:rPr lang="en-US">
                    <a:sym typeface="Wingdings" panose="05000000000000000000" pitchFamily="2" charset="2"/>
                  </a:rPr>
                  <a:t> </a:t>
                </a:r>
                <a:r>
                  <a:rPr lang="en-US" err="1">
                    <a:sym typeface="Wingdings" panose="05000000000000000000" pitchFamily="2" charset="2"/>
                  </a:rPr>
                  <a:t>lớn</a:t>
                </a:r>
                <a:r>
                  <a:rPr lang="en-US">
                    <a:sym typeface="Wingdings" panose="05000000000000000000" pitchFamily="2" charset="2"/>
                  </a:rPr>
                  <a:t>  W </a:t>
                </a:r>
                <a:r>
                  <a:rPr lang="en-US" err="1">
                    <a:sym typeface="Wingdings" panose="05000000000000000000" pitchFamily="2" charset="2"/>
                  </a:rPr>
                  <a:t>học</a:t>
                </a:r>
                <a:r>
                  <a:rPr lang="en-US">
                    <a:sym typeface="Wingdings" panose="05000000000000000000" pitchFamily="2" charset="2"/>
                  </a:rPr>
                  <a:t> </a:t>
                </a:r>
                <a:r>
                  <a:rPr lang="en-US" err="1">
                    <a:sym typeface="Wingdings" panose="05000000000000000000" pitchFamily="2" charset="2"/>
                  </a:rPr>
                  <a:t>nhanh</a:t>
                </a:r>
                <a:r>
                  <a:rPr lang="en-US">
                    <a:sym typeface="Wingdings" panose="05000000000000000000" pitchFamily="2" charset="2"/>
                  </a:rPr>
                  <a:t> </a:t>
                </a:r>
                <a:r>
                  <a:rPr lang="en-US" err="1">
                    <a:sym typeface="Wingdings" panose="05000000000000000000" pitchFamily="2" charset="2"/>
                  </a:rPr>
                  <a:t>hơn</a:t>
                </a:r>
                <a:endParaRPr lang="en-US"/>
              </a:p>
            </p:txBody>
          </p:sp>
        </mc:Choice>
        <mc:Fallback xmlns="">
          <p:sp>
            <p:nvSpPr>
              <p:cNvPr id="26" name="TextBox 25">
                <a:extLst>
                  <a:ext uri="{FF2B5EF4-FFF2-40B4-BE49-F238E27FC236}">
                    <a16:creationId xmlns:a16="http://schemas.microsoft.com/office/drawing/2014/main" id="{EFDCEA22-4D49-4D71-8D99-CE38F83D4028}"/>
                  </a:ext>
                </a:extLst>
              </p:cNvPr>
              <p:cNvSpPr txBox="1">
                <a:spLocks noRot="1" noChangeAspect="1" noMove="1" noResize="1" noEditPoints="1" noAdjustHandles="1" noChangeArrowheads="1" noChangeShapeType="1" noTextEdit="1"/>
              </p:cNvSpPr>
              <p:nvPr/>
            </p:nvSpPr>
            <p:spPr>
              <a:xfrm>
                <a:off x="609564" y="5550470"/>
                <a:ext cx="4527906" cy="550407"/>
              </a:xfrm>
              <a:prstGeom prst="rect">
                <a:avLst/>
              </a:prstGeom>
              <a:blipFill>
                <a:blip r:embed="rId9"/>
                <a:stretch>
                  <a:fillRect l="-1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CFCAA8F-1F37-4567-A165-8F5FA59C853E}"/>
                  </a:ext>
                </a:extLst>
              </p:cNvPr>
              <p:cNvSpPr txBox="1"/>
              <p:nvPr/>
            </p:nvSpPr>
            <p:spPr>
              <a:xfrm>
                <a:off x="5754236" y="5502685"/>
                <a:ext cx="4200894" cy="550407"/>
              </a:xfrm>
              <a:prstGeom prst="rect">
                <a:avLst/>
              </a:prstGeom>
              <a:noFill/>
            </p:spPr>
            <p:txBody>
              <a:bodyPr wrap="none" rtlCol="0">
                <a:spAutoFit/>
              </a:bodyPr>
              <a:lstStyle/>
              <a:p>
                <a:r>
                  <a:rPr lang="en-US" dirty="0" err="1"/>
                  <a:t>S</a:t>
                </a:r>
                <a:r>
                  <a:rPr lang="en-US" baseline="-25000" dirty="0" err="1"/>
                  <a:t>db</a:t>
                </a:r>
                <a:r>
                  <a:rPr lang="en-US" dirty="0"/>
                  <a:t> </a:t>
                </a:r>
                <a:r>
                  <a:rPr lang="en-US" dirty="0" err="1"/>
                  <a:t>lớn</a:t>
                </a:r>
                <a:r>
                  <a:rPr lang="en-US" dirty="0"/>
                  <a:t> </a:t>
                </a:r>
                <a:r>
                  <a:rPr lang="en-US" dirty="0">
                    <a:sym typeface="Wingdings" panose="05000000000000000000" pitchFamily="2" charset="2"/>
                  </a:rPr>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𝑑𝑊</m:t>
                        </m:r>
                      </m:num>
                      <m:den>
                        <m:rad>
                          <m:radPr>
                            <m:degHide m:val="on"/>
                            <m:ctrlPr>
                              <a:rPr lang="en-US" i="1">
                                <a:latin typeface="Cambria Math" panose="02040503050406030204" pitchFamily="18" charset="0"/>
                              </a:rPr>
                            </m:ctrlPr>
                          </m:radPr>
                          <m:deg/>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𝑆</m:t>
                                </m:r>
                              </m:e>
                              <m:sub>
                                <m:r>
                                  <a:rPr lang="en-US" i="1">
                                    <a:solidFill>
                                      <a:srgbClr val="FF0000"/>
                                    </a:solidFill>
                                    <a:latin typeface="Cambria Math" charset="0"/>
                                  </a:rPr>
                                  <m:t>𝑑</m:t>
                                </m:r>
                                <m:r>
                                  <a:rPr lang="en-US" b="0" i="1" smtClean="0">
                                    <a:solidFill>
                                      <a:srgbClr val="FF0000"/>
                                    </a:solidFill>
                                    <a:latin typeface="Cambria Math" panose="02040503050406030204" pitchFamily="18" charset="0"/>
                                  </a:rPr>
                                  <m:t>𝑏</m:t>
                                </m:r>
                              </m:sub>
                            </m:sSub>
                          </m:e>
                        </m:rad>
                      </m:den>
                    </m:f>
                  </m:oMath>
                </a14:m>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 b </a:t>
                </a:r>
                <a:r>
                  <a:rPr lang="en-US" dirty="0" err="1">
                    <a:sym typeface="Wingdings" panose="05000000000000000000" pitchFamily="2" charset="2"/>
                  </a:rPr>
                  <a:t>học</a:t>
                </a:r>
                <a:r>
                  <a:rPr lang="en-US" dirty="0">
                    <a:sym typeface="Wingdings" panose="05000000000000000000" pitchFamily="2" charset="2"/>
                  </a:rPr>
                  <a:t> </a:t>
                </a:r>
                <a:r>
                  <a:rPr lang="en-US" dirty="0" err="1">
                    <a:sym typeface="Wingdings" panose="05000000000000000000" pitchFamily="2" charset="2"/>
                  </a:rPr>
                  <a:t>chậm</a:t>
                </a:r>
                <a:r>
                  <a:rPr lang="en-US" dirty="0">
                    <a:sym typeface="Wingdings" panose="05000000000000000000" pitchFamily="2" charset="2"/>
                  </a:rPr>
                  <a:t> </a:t>
                </a:r>
                <a:r>
                  <a:rPr lang="en-US" dirty="0" err="1">
                    <a:sym typeface="Wingdings" panose="05000000000000000000" pitchFamily="2" charset="2"/>
                  </a:rPr>
                  <a:t>hơn</a:t>
                </a:r>
                <a:endParaRPr lang="en-US" dirty="0"/>
              </a:p>
            </p:txBody>
          </p:sp>
        </mc:Choice>
        <mc:Fallback xmlns="">
          <p:sp>
            <p:nvSpPr>
              <p:cNvPr id="27" name="TextBox 26">
                <a:extLst>
                  <a:ext uri="{FF2B5EF4-FFF2-40B4-BE49-F238E27FC236}">
                    <a16:creationId xmlns:a16="http://schemas.microsoft.com/office/drawing/2014/main" id="{5CFCAA8F-1F37-4567-A165-8F5FA59C853E}"/>
                  </a:ext>
                </a:extLst>
              </p:cNvPr>
              <p:cNvSpPr txBox="1">
                <a:spLocks noRot="1" noChangeAspect="1" noMove="1" noResize="1" noEditPoints="1" noAdjustHandles="1" noChangeArrowheads="1" noChangeShapeType="1" noTextEdit="1"/>
              </p:cNvSpPr>
              <p:nvPr/>
            </p:nvSpPr>
            <p:spPr>
              <a:xfrm>
                <a:off x="5754236" y="5502685"/>
                <a:ext cx="4200894" cy="550407"/>
              </a:xfrm>
              <a:prstGeom prst="rect">
                <a:avLst/>
              </a:prstGeom>
              <a:blipFill>
                <a:blip r:embed="rId10"/>
                <a:stretch>
                  <a:fillRect l="-1208"/>
                </a:stretch>
              </a:blipFill>
            </p:spPr>
            <p:txBody>
              <a:bodyPr/>
              <a:lstStyle/>
              <a:p>
                <a:r>
                  <a:rPr lang="en-US">
                    <a:noFill/>
                  </a:rPr>
                  <a:t> </a:t>
                </a:r>
              </a:p>
            </p:txBody>
          </p:sp>
        </mc:Fallback>
      </mc:AlternateContent>
    </p:spTree>
    <p:extLst>
      <p:ext uri="{BB962C8B-B14F-4D97-AF65-F5344CB8AC3E}">
        <p14:creationId xmlns:p14="http://schemas.microsoft.com/office/powerpoint/2010/main" val="21073608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057A-F289-E849-89F8-458CCFBC85ED}"/>
              </a:ext>
            </a:extLst>
          </p:cNvPr>
          <p:cNvSpPr>
            <a:spLocks noGrp="1"/>
          </p:cNvSpPr>
          <p:nvPr>
            <p:ph type="title"/>
          </p:nvPr>
        </p:nvSpPr>
        <p:spPr/>
        <p:txBody>
          <a:bodyPr/>
          <a:lstStyle/>
          <a:p>
            <a:r>
              <a:rPr lang="en-US" dirty="0" err="1"/>
              <a:t>Nhận</a:t>
            </a:r>
            <a:r>
              <a:rPr lang="en-US" dirty="0"/>
              <a:t> </a:t>
            </a:r>
            <a:r>
              <a:rPr lang="en-US" dirty="0" err="1"/>
              <a:t>xét</a:t>
            </a:r>
            <a:r>
              <a:rPr lang="en-US" dirty="0"/>
              <a:t> </a:t>
            </a:r>
          </a:p>
        </p:txBody>
      </p:sp>
      <p:sp>
        <p:nvSpPr>
          <p:cNvPr id="3" name="Content Placeholder 2">
            <a:extLst>
              <a:ext uri="{FF2B5EF4-FFF2-40B4-BE49-F238E27FC236}">
                <a16:creationId xmlns:a16="http://schemas.microsoft.com/office/drawing/2014/main" id="{19F75F41-FA04-7846-A49F-76BE5C14E7AE}"/>
              </a:ext>
            </a:extLst>
          </p:cNvPr>
          <p:cNvSpPr>
            <a:spLocks noGrp="1"/>
          </p:cNvSpPr>
          <p:nvPr>
            <p:ph idx="1"/>
          </p:nvPr>
        </p:nvSpPr>
        <p:spPr/>
        <p:txBody>
          <a:bodyPr/>
          <a:lstStyle/>
          <a:p>
            <a:r>
              <a:rPr lang="en-US" dirty="0" err="1"/>
              <a:t>Tốc</a:t>
            </a:r>
            <a:r>
              <a:rPr lang="en-US" dirty="0"/>
              <a:t> </a:t>
            </a:r>
            <a:r>
              <a:rPr lang="en-US" dirty="0" err="1"/>
              <a:t>độ</a:t>
            </a:r>
            <a:r>
              <a:rPr lang="en-US" dirty="0"/>
              <a:t> </a:t>
            </a:r>
            <a:r>
              <a:rPr lang="en-US" dirty="0" err="1"/>
              <a:t>học</a:t>
            </a:r>
            <a:r>
              <a:rPr lang="en-US" dirty="0"/>
              <a:t> (learning rate) </a:t>
            </a:r>
            <a:r>
              <a:rPr lang="en-US" dirty="0" err="1"/>
              <a:t>vẫn</a:t>
            </a:r>
            <a:r>
              <a:rPr lang="en-US" dirty="0"/>
              <a:t> </a:t>
            </a:r>
            <a:r>
              <a:rPr lang="en-US" dirty="0" err="1"/>
              <a:t>giữ</a:t>
            </a:r>
            <a:r>
              <a:rPr lang="en-US" dirty="0"/>
              <a:t> </a:t>
            </a:r>
            <a:r>
              <a:rPr lang="en-US" dirty="0" err="1"/>
              <a:t>nguyên</a:t>
            </a:r>
            <a:r>
              <a:rPr lang="en-US" dirty="0"/>
              <a:t>.</a:t>
            </a:r>
          </a:p>
          <a:p>
            <a:r>
              <a:rPr lang="en-US" dirty="0" err="1"/>
              <a:t>RMSProp</a:t>
            </a:r>
            <a:r>
              <a:rPr lang="en-US" dirty="0"/>
              <a:t> </a:t>
            </a:r>
            <a:r>
              <a:rPr lang="en-US" dirty="0" err="1"/>
              <a:t>tăng</a:t>
            </a:r>
            <a:r>
              <a:rPr lang="en-US" dirty="0"/>
              <a:t> </a:t>
            </a:r>
            <a:r>
              <a:rPr lang="en-US" dirty="0" err="1"/>
              <a:t>tốc</a:t>
            </a:r>
            <a:r>
              <a:rPr lang="en-US" dirty="0"/>
              <a:t> </a:t>
            </a:r>
            <a:r>
              <a:rPr lang="en-US" dirty="0" err="1"/>
              <a:t>được</a:t>
            </a:r>
            <a:r>
              <a:rPr lang="en-US" dirty="0"/>
              <a:t> </a:t>
            </a:r>
            <a:r>
              <a:rPr lang="en-US" dirty="0" err="1"/>
              <a:t>quá</a:t>
            </a:r>
            <a:r>
              <a:rPr lang="en-US" dirty="0"/>
              <a:t> </a:t>
            </a:r>
            <a:r>
              <a:rPr lang="en-US" dirty="0" err="1"/>
              <a:t>trình</a:t>
            </a:r>
            <a:r>
              <a:rPr lang="en-US" dirty="0"/>
              <a:t> </a:t>
            </a:r>
            <a:r>
              <a:rPr lang="en-US" dirty="0" err="1"/>
              <a:t>tiến</a:t>
            </a:r>
            <a:r>
              <a:rPr lang="en-US" dirty="0"/>
              <a:t> </a:t>
            </a:r>
            <a:r>
              <a:rPr lang="en-US" dirty="0" err="1"/>
              <a:t>đến</a:t>
            </a:r>
            <a:r>
              <a:rPr lang="en-US" dirty="0"/>
              <a:t> </a:t>
            </a:r>
            <a:r>
              <a:rPr lang="en-US" dirty="0" err="1"/>
              <a:t>cực</a:t>
            </a:r>
            <a:r>
              <a:rPr lang="en-US" dirty="0"/>
              <a:t> </a:t>
            </a:r>
            <a:r>
              <a:rPr lang="en-US" dirty="0" err="1"/>
              <a:t>tiểu</a:t>
            </a:r>
            <a:r>
              <a:rPr lang="en-US" dirty="0"/>
              <a:t> so </a:t>
            </a:r>
            <a:r>
              <a:rPr lang="en-US" dirty="0" err="1"/>
              <a:t>với</a:t>
            </a:r>
            <a:r>
              <a:rPr lang="en-US" dirty="0"/>
              <a:t> SGD </a:t>
            </a:r>
            <a:r>
              <a:rPr lang="en-US" dirty="0" err="1"/>
              <a:t>trước</a:t>
            </a:r>
            <a:r>
              <a:rPr lang="en-US" dirty="0"/>
              <a:t> </a:t>
            </a:r>
            <a:r>
              <a:rPr lang="en-US" dirty="0" err="1"/>
              <a:t>đó</a:t>
            </a:r>
            <a:r>
              <a:rPr lang="en-US" dirty="0"/>
              <a:t> </a:t>
            </a:r>
            <a:r>
              <a:rPr lang="en-US" dirty="0" err="1"/>
              <a:t>bằng</a:t>
            </a:r>
            <a:r>
              <a:rPr lang="en-US" dirty="0"/>
              <a:t> </a:t>
            </a:r>
            <a:r>
              <a:rPr lang="en-US" dirty="0" err="1"/>
              <a:t>cách</a:t>
            </a:r>
            <a:r>
              <a:rPr lang="en-US" dirty="0"/>
              <a:t> </a:t>
            </a:r>
            <a:r>
              <a:rPr lang="en-US" dirty="0" err="1"/>
              <a:t>giảm</a:t>
            </a:r>
            <a:r>
              <a:rPr lang="en-US" dirty="0"/>
              <a:t> </a:t>
            </a:r>
            <a:r>
              <a:rPr lang="en-US" dirty="0" err="1"/>
              <a:t>tốc</a:t>
            </a:r>
            <a:r>
              <a:rPr lang="en-US" dirty="0"/>
              <a:t> </a:t>
            </a:r>
            <a:r>
              <a:rPr lang="en-US" dirty="0" err="1"/>
              <a:t>độ</a:t>
            </a:r>
            <a:r>
              <a:rPr lang="en-US" dirty="0"/>
              <a:t> bias </a:t>
            </a:r>
            <a:r>
              <a:rPr lang="en-US" dirty="0" err="1"/>
              <a:t>và</a:t>
            </a:r>
            <a:r>
              <a:rPr lang="en-US" dirty="0"/>
              <a:t> </a:t>
            </a:r>
            <a:r>
              <a:rPr lang="en-US" dirty="0" err="1"/>
              <a:t>tăng</a:t>
            </a:r>
            <a:r>
              <a:rPr lang="en-US" dirty="0"/>
              <a:t> </a:t>
            </a:r>
            <a:r>
              <a:rPr lang="en-US" dirty="0" err="1"/>
              <a:t>tốc</a:t>
            </a:r>
            <a:r>
              <a:rPr lang="en-US" dirty="0"/>
              <a:t> </a:t>
            </a:r>
            <a:r>
              <a:rPr lang="en-US" dirty="0" err="1"/>
              <a:t>độ</a:t>
            </a:r>
            <a:r>
              <a:rPr lang="en-US" dirty="0"/>
              <a:t> </a:t>
            </a:r>
            <a:r>
              <a:rPr lang="en-US" dirty="0" err="1"/>
              <a:t>học</a:t>
            </a:r>
            <a:r>
              <a:rPr lang="en-US" dirty="0"/>
              <a:t> </a:t>
            </a:r>
            <a:r>
              <a:rPr lang="en-US" dirty="0" err="1"/>
              <a:t>cho</a:t>
            </a:r>
            <a:r>
              <a:rPr lang="en-US" dirty="0"/>
              <a:t> W.</a:t>
            </a:r>
          </a:p>
          <a:p>
            <a:pPr lvl="1"/>
            <a:r>
              <a:rPr lang="en-US" dirty="0" err="1"/>
              <a:t>RMSProp</a:t>
            </a:r>
            <a:r>
              <a:rPr lang="en-US" dirty="0"/>
              <a:t> </a:t>
            </a:r>
            <a:r>
              <a:rPr lang="en-US" dirty="0" err="1"/>
              <a:t>khiến</a:t>
            </a:r>
            <a:r>
              <a:rPr lang="en-US" dirty="0"/>
              <a:t> </a:t>
            </a:r>
            <a:r>
              <a:rPr lang="en-US" dirty="0" err="1"/>
              <a:t>cho</a:t>
            </a:r>
            <a:r>
              <a:rPr lang="en-US" dirty="0"/>
              <a:t> </a:t>
            </a:r>
            <a:r>
              <a:rPr lang="en-US" dirty="0" err="1"/>
              <a:t>quá</a:t>
            </a:r>
            <a:r>
              <a:rPr lang="en-US" dirty="0"/>
              <a:t> </a:t>
            </a:r>
            <a:r>
              <a:rPr lang="en-US" dirty="0" err="1"/>
              <a:t>trình</a:t>
            </a:r>
            <a:r>
              <a:rPr lang="en-US" dirty="0"/>
              <a:t> gradient descent </a:t>
            </a:r>
            <a:r>
              <a:rPr lang="en-US" dirty="0" err="1">
                <a:solidFill>
                  <a:srgbClr val="FF0000"/>
                </a:solidFill>
              </a:rPr>
              <a:t>ổn</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t>hơn</a:t>
            </a:r>
            <a:r>
              <a:rPr lang="en-US" dirty="0"/>
              <a:t>.</a:t>
            </a:r>
          </a:p>
          <a:p>
            <a:r>
              <a:rPr lang="en-US" dirty="0" err="1"/>
              <a:t>Tuy</a:t>
            </a:r>
            <a:r>
              <a:rPr lang="en-US" dirty="0"/>
              <a:t> </a:t>
            </a:r>
            <a:r>
              <a:rPr lang="en-US" dirty="0" err="1"/>
              <a:t>nhiên</a:t>
            </a:r>
            <a:r>
              <a:rPr lang="en-US" dirty="0"/>
              <a:t>, </a:t>
            </a:r>
            <a:r>
              <a:rPr lang="en-US" dirty="0" err="1"/>
              <a:t>khi</a:t>
            </a:r>
            <a:r>
              <a:rPr lang="en-US" dirty="0"/>
              <a:t> </a:t>
            </a:r>
            <a:r>
              <a:rPr lang="en-US" dirty="0" err="1"/>
              <a:t>đến</a:t>
            </a:r>
            <a:r>
              <a:rPr lang="en-US" dirty="0"/>
              <a:t> </a:t>
            </a:r>
            <a:r>
              <a:rPr lang="en-US" dirty="0" err="1"/>
              <a:t>gần</a:t>
            </a:r>
            <a:r>
              <a:rPr lang="en-US" dirty="0"/>
              <a:t> </a:t>
            </a:r>
            <a:r>
              <a:rPr lang="en-US" dirty="0" err="1">
                <a:solidFill>
                  <a:srgbClr val="FF0000"/>
                </a:solidFill>
              </a:rPr>
              <a:t>cực</a:t>
            </a:r>
            <a:r>
              <a:rPr lang="en-US" dirty="0">
                <a:solidFill>
                  <a:srgbClr val="FF0000"/>
                </a:solidFill>
              </a:rPr>
              <a:t> </a:t>
            </a:r>
            <a:r>
              <a:rPr lang="en-US" dirty="0" err="1">
                <a:solidFill>
                  <a:srgbClr val="FF0000"/>
                </a:solidFill>
              </a:rPr>
              <a:t>tiểu</a:t>
            </a:r>
            <a:r>
              <a:rPr lang="en-US" dirty="0">
                <a:solidFill>
                  <a:srgbClr val="FF0000"/>
                </a:solidFill>
              </a:rPr>
              <a:t> </a:t>
            </a:r>
            <a:r>
              <a:rPr lang="en-US" dirty="0" err="1">
                <a:solidFill>
                  <a:srgbClr val="FF0000"/>
                </a:solidFill>
              </a:rPr>
              <a:t>mà</a:t>
            </a:r>
            <a:r>
              <a:rPr lang="en-US" dirty="0">
                <a:solidFill>
                  <a:srgbClr val="FF0000"/>
                </a:solidFill>
              </a:rPr>
              <a:t> </a:t>
            </a:r>
            <a:r>
              <a:rPr lang="en-US" dirty="0" err="1">
                <a:solidFill>
                  <a:srgbClr val="FF0000"/>
                </a:solidFill>
              </a:rPr>
              <a:t>chưa</a:t>
            </a:r>
            <a:r>
              <a:rPr lang="en-US" dirty="0">
                <a:solidFill>
                  <a:srgbClr val="FF0000"/>
                </a:solidFill>
              </a:rPr>
              <a:t> </a:t>
            </a:r>
            <a:r>
              <a:rPr lang="en-US" dirty="0" err="1">
                <a:solidFill>
                  <a:srgbClr val="FF0000"/>
                </a:solidFill>
              </a:rPr>
              <a:t>chắc</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cực</a:t>
            </a:r>
            <a:r>
              <a:rPr lang="en-US" dirty="0">
                <a:solidFill>
                  <a:srgbClr val="FF0000"/>
                </a:solidFill>
              </a:rPr>
              <a:t> </a:t>
            </a:r>
            <a:r>
              <a:rPr lang="en-US" dirty="0" err="1">
                <a:solidFill>
                  <a:srgbClr val="FF0000"/>
                </a:solidFill>
              </a:rPr>
              <a:t>tiểu</a:t>
            </a:r>
            <a:r>
              <a:rPr lang="en-US" dirty="0">
                <a:solidFill>
                  <a:srgbClr val="FF0000"/>
                </a:solidFill>
              </a:rPr>
              <a:t> </a:t>
            </a:r>
            <a:r>
              <a:rPr lang="en-US" dirty="0" err="1">
                <a:solidFill>
                  <a:srgbClr val="FF0000"/>
                </a:solidFill>
              </a:rPr>
              <a:t>toàn</a:t>
            </a:r>
            <a:r>
              <a:rPr lang="en-US" dirty="0">
                <a:solidFill>
                  <a:srgbClr val="FF0000"/>
                </a:solidFill>
              </a:rPr>
              <a:t> </a:t>
            </a:r>
            <a:r>
              <a:rPr lang="en-US" dirty="0" err="1">
                <a:solidFill>
                  <a:srgbClr val="FF0000"/>
                </a:solidFill>
              </a:rPr>
              <a:t>cục</a:t>
            </a:r>
            <a:r>
              <a:rPr lang="en-US" dirty="0">
                <a:solidFill>
                  <a:srgbClr val="FF0000"/>
                </a:solidFill>
              </a:rPr>
              <a:t> </a:t>
            </a:r>
            <a:r>
              <a:rPr lang="en-US" dirty="0"/>
              <a:t>(</a:t>
            </a:r>
            <a:r>
              <a:rPr lang="en-US" dirty="0" err="1"/>
              <a:t>điểm</a:t>
            </a:r>
            <a:r>
              <a:rPr lang="en-US" dirty="0"/>
              <a:t> </a:t>
            </a:r>
            <a:r>
              <a:rPr lang="en-US" dirty="0" err="1"/>
              <a:t>yên</a:t>
            </a:r>
            <a:r>
              <a:rPr lang="en-US" dirty="0"/>
              <a:t> </a:t>
            </a:r>
            <a:r>
              <a:rPr lang="en-US" dirty="0" err="1"/>
              <a:t>ngựa</a:t>
            </a:r>
            <a:r>
              <a:rPr lang="en-US" dirty="0"/>
              <a:t> – saddle point) </a:t>
            </a:r>
            <a:r>
              <a:rPr lang="en-US" dirty="0" err="1"/>
              <a:t>thì</a:t>
            </a:r>
            <a:r>
              <a:rPr lang="en-US" dirty="0"/>
              <a:t> </a:t>
            </a:r>
            <a:r>
              <a:rPr lang="en-US" dirty="0" err="1"/>
              <a:t>RMSProp</a:t>
            </a:r>
            <a:r>
              <a:rPr lang="en-US" dirty="0"/>
              <a:t> </a:t>
            </a:r>
            <a:r>
              <a:rPr lang="en-US" dirty="0" err="1"/>
              <a:t>không</a:t>
            </a:r>
            <a:r>
              <a:rPr lang="en-US" dirty="0"/>
              <a:t> </a:t>
            </a:r>
            <a:r>
              <a:rPr lang="en-US" dirty="0" err="1"/>
              <a:t>đủ</a:t>
            </a:r>
            <a:r>
              <a:rPr lang="en-US" dirty="0"/>
              <a:t> “</a:t>
            </a:r>
            <a:r>
              <a:rPr lang="en-US" dirty="0" err="1"/>
              <a:t>mạnh</a:t>
            </a:r>
            <a:r>
              <a:rPr lang="en-US" dirty="0"/>
              <a:t>” </a:t>
            </a:r>
            <a:r>
              <a:rPr lang="en-US" dirty="0" err="1"/>
              <a:t>để</a:t>
            </a:r>
            <a:r>
              <a:rPr lang="en-US" dirty="0"/>
              <a:t> </a:t>
            </a:r>
            <a:r>
              <a:rPr lang="en-US" dirty="0" err="1"/>
              <a:t>vượt</a:t>
            </a:r>
            <a:r>
              <a:rPr lang="en-US" dirty="0"/>
              <a:t> qua </a:t>
            </a:r>
            <a:r>
              <a:rPr lang="en-US" dirty="0" err="1"/>
              <a:t>nó</a:t>
            </a:r>
            <a:r>
              <a:rPr lang="en-US" dirty="0"/>
              <a:t>.</a:t>
            </a:r>
          </a:p>
          <a:p>
            <a:pPr lvl="1"/>
            <a:r>
              <a:rPr lang="en-US" dirty="0" err="1"/>
              <a:t>Cần</a:t>
            </a:r>
            <a:r>
              <a:rPr lang="en-US" dirty="0"/>
              <a:t> </a:t>
            </a:r>
            <a:r>
              <a:rPr lang="en-US" dirty="0" err="1"/>
              <a:t>kết</a:t>
            </a:r>
            <a:r>
              <a:rPr lang="en-US" dirty="0"/>
              <a:t> </a:t>
            </a:r>
            <a:r>
              <a:rPr lang="en-US" dirty="0" err="1"/>
              <a:t>hợp</a:t>
            </a:r>
            <a:r>
              <a:rPr lang="en-US" dirty="0"/>
              <a:t> </a:t>
            </a:r>
            <a:r>
              <a:rPr lang="en-US" dirty="0" err="1"/>
              <a:t>thêm</a:t>
            </a:r>
            <a:r>
              <a:rPr lang="en-US" dirty="0"/>
              <a:t> Momentum </a:t>
            </a:r>
            <a:r>
              <a:rPr lang="en-US" dirty="0" err="1"/>
              <a:t>để</a:t>
            </a:r>
            <a:r>
              <a:rPr lang="en-US" dirty="0"/>
              <a:t> </a:t>
            </a:r>
            <a:r>
              <a:rPr lang="en-US" dirty="0" err="1"/>
              <a:t>tăng</a:t>
            </a:r>
            <a:r>
              <a:rPr lang="en-US" dirty="0"/>
              <a:t> </a:t>
            </a:r>
            <a:r>
              <a:rPr lang="en-US" dirty="0" err="1"/>
              <a:t>sức</a:t>
            </a:r>
            <a:r>
              <a:rPr lang="en-US" dirty="0"/>
              <a:t> </a:t>
            </a:r>
            <a:r>
              <a:rPr lang="en-US" dirty="0" err="1"/>
              <a:t>mạnh</a:t>
            </a:r>
            <a:r>
              <a:rPr lang="en-US" dirty="0"/>
              <a:t> </a:t>
            </a:r>
            <a:r>
              <a:rPr lang="en-US" dirty="0" err="1"/>
              <a:t>vượt</a:t>
            </a:r>
            <a:r>
              <a:rPr lang="en-US" dirty="0"/>
              <a:t> qua local minimum.</a:t>
            </a:r>
          </a:p>
        </p:txBody>
      </p:sp>
    </p:spTree>
    <p:extLst>
      <p:ext uri="{BB962C8B-B14F-4D97-AF65-F5344CB8AC3E}">
        <p14:creationId xmlns:p14="http://schemas.microsoft.com/office/powerpoint/2010/main" val="237228638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r>
              <a:rPr lang="en-US">
                <a:solidFill>
                  <a:srgbClr val="0066FF"/>
                </a:solidFill>
              </a:rPr>
              <a:t>Adam Optimization </a:t>
            </a:r>
          </a:p>
        </p:txBody>
      </p:sp>
    </p:spTree>
    <p:extLst>
      <p:ext uri="{BB962C8B-B14F-4D97-AF65-F5344CB8AC3E}">
        <p14:creationId xmlns:p14="http://schemas.microsoft.com/office/powerpoint/2010/main" val="396521142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DB2F-F351-C94D-8B1C-7E71ADDA248F}"/>
              </a:ext>
            </a:extLst>
          </p:cNvPr>
          <p:cNvSpPr>
            <a:spLocks noGrp="1"/>
          </p:cNvSpPr>
          <p:nvPr>
            <p:ph type="title"/>
          </p:nvPr>
        </p:nvSpPr>
        <p:spPr/>
        <p:txBody>
          <a:bodyPr/>
          <a:lstStyle/>
          <a:p>
            <a:r>
              <a:rPr lang="en-US"/>
              <a:t>Ví dụ</a:t>
            </a:r>
          </a:p>
        </p:txBody>
      </p:sp>
      <p:sp>
        <p:nvSpPr>
          <p:cNvPr id="3" name="Content Placeholder 2">
            <a:extLst>
              <a:ext uri="{FF2B5EF4-FFF2-40B4-BE49-F238E27FC236}">
                <a16:creationId xmlns:a16="http://schemas.microsoft.com/office/drawing/2014/main" id="{C28F2EEF-B7EC-0E45-94B5-113291321573}"/>
              </a:ext>
            </a:extLst>
          </p:cNvPr>
          <p:cNvSpPr>
            <a:spLocks noGrp="1"/>
          </p:cNvSpPr>
          <p:nvPr>
            <p:ph idx="1"/>
          </p:nvPr>
        </p:nvSpPr>
        <p:spPr>
          <a:xfrm>
            <a:off x="609600" y="1600201"/>
            <a:ext cx="11201400" cy="4525963"/>
          </a:xfrm>
        </p:spPr>
        <p:txBody>
          <a:bodyPr/>
          <a:lstStyle/>
          <a:p>
            <a:pPr marL="0" indent="0">
              <a:buNone/>
            </a:pPr>
            <a:r>
              <a:rPr lang="en-US">
                <a:solidFill>
                  <a:srgbClr val="FF0000"/>
                </a:solidFill>
              </a:rPr>
              <a:t>X = [x</a:t>
            </a:r>
            <a:r>
              <a:rPr lang="en-US" baseline="30000">
                <a:solidFill>
                  <a:srgbClr val="FF0000"/>
                </a:solidFill>
              </a:rPr>
              <a:t>(1)</a:t>
            </a:r>
            <a:r>
              <a:rPr lang="en-US">
                <a:solidFill>
                  <a:srgbClr val="FF0000"/>
                </a:solidFill>
              </a:rPr>
              <a:t>, x</a:t>
            </a:r>
            <a:r>
              <a:rPr lang="en-US" baseline="30000">
                <a:solidFill>
                  <a:srgbClr val="FF0000"/>
                </a:solidFill>
              </a:rPr>
              <a:t>(2)</a:t>
            </a:r>
            <a:r>
              <a:rPr lang="en-US">
                <a:solidFill>
                  <a:srgbClr val="FF0000"/>
                </a:solidFill>
              </a:rPr>
              <a:t>, ..., x</a:t>
            </a:r>
            <a:r>
              <a:rPr lang="en-US" baseline="30000">
                <a:solidFill>
                  <a:srgbClr val="FF0000"/>
                </a:solidFill>
              </a:rPr>
              <a:t>(1000)</a:t>
            </a:r>
            <a:r>
              <a:rPr lang="en-US">
                <a:solidFill>
                  <a:srgbClr val="FF0000"/>
                </a:solidFill>
              </a:rPr>
              <a:t>, ..., x</a:t>
            </a:r>
            <a:r>
              <a:rPr lang="en-US" baseline="30000">
                <a:solidFill>
                  <a:srgbClr val="FF0000"/>
                </a:solidFill>
              </a:rPr>
              <a:t>(1001)</a:t>
            </a:r>
            <a:r>
              <a:rPr lang="en-US">
                <a:solidFill>
                  <a:srgbClr val="FF0000"/>
                </a:solidFill>
              </a:rPr>
              <a:t>, x</a:t>
            </a:r>
            <a:r>
              <a:rPr lang="en-US" baseline="30000">
                <a:solidFill>
                  <a:srgbClr val="FF0000"/>
                </a:solidFill>
              </a:rPr>
              <a:t>(1002)</a:t>
            </a:r>
            <a:r>
              <a:rPr lang="en-US">
                <a:solidFill>
                  <a:srgbClr val="FF0000"/>
                </a:solidFill>
              </a:rPr>
              <a:t>, ..., x</a:t>
            </a:r>
            <a:r>
              <a:rPr lang="en-US" baseline="30000">
                <a:solidFill>
                  <a:srgbClr val="FF0000"/>
                </a:solidFill>
              </a:rPr>
              <a:t>(2000)</a:t>
            </a:r>
            <a:r>
              <a:rPr lang="en-US">
                <a:solidFill>
                  <a:srgbClr val="FF0000"/>
                </a:solidFill>
              </a:rPr>
              <a:t>, ....  x</a:t>
            </a:r>
            <a:r>
              <a:rPr lang="en-US" baseline="30000">
                <a:solidFill>
                  <a:srgbClr val="FF0000"/>
                </a:solidFill>
              </a:rPr>
              <a:t>(m)  </a:t>
            </a:r>
            <a:r>
              <a:rPr lang="en-US">
                <a:solidFill>
                  <a:srgbClr val="FF0000"/>
                </a:solidFill>
              </a:rPr>
              <a:t>]</a:t>
            </a:r>
          </a:p>
          <a:p>
            <a:pPr marL="0" indent="0">
              <a:buNone/>
            </a:pPr>
            <a:endParaRPr lang="en-US">
              <a:solidFill>
                <a:srgbClr val="008000"/>
              </a:solidFill>
            </a:endParaRPr>
          </a:p>
          <a:p>
            <a:pPr marL="0" indent="0">
              <a:buNone/>
            </a:pPr>
            <a:endParaRPr lang="en-US">
              <a:solidFill>
                <a:srgbClr val="008000"/>
              </a:solidFill>
            </a:endParaRPr>
          </a:p>
          <a:p>
            <a:pPr marL="0" indent="0">
              <a:buNone/>
            </a:pPr>
            <a:endParaRPr lang="en-US">
              <a:solidFill>
                <a:srgbClr val="008000"/>
              </a:solidFill>
            </a:endParaRPr>
          </a:p>
          <a:p>
            <a:pPr marL="0" indent="0">
              <a:buNone/>
            </a:pPr>
            <a:r>
              <a:rPr lang="en-US">
                <a:solidFill>
                  <a:srgbClr val="008000"/>
                </a:solidFill>
              </a:rPr>
              <a:t>Y = [y</a:t>
            </a:r>
            <a:r>
              <a:rPr lang="en-US" baseline="30000">
                <a:solidFill>
                  <a:srgbClr val="008000"/>
                </a:solidFill>
              </a:rPr>
              <a:t>(1)</a:t>
            </a:r>
            <a:r>
              <a:rPr lang="en-US">
                <a:solidFill>
                  <a:srgbClr val="008000"/>
                </a:solidFill>
              </a:rPr>
              <a:t>, y</a:t>
            </a:r>
            <a:r>
              <a:rPr lang="en-US" baseline="30000">
                <a:solidFill>
                  <a:srgbClr val="008000"/>
                </a:solidFill>
              </a:rPr>
              <a:t>(2)</a:t>
            </a:r>
            <a:r>
              <a:rPr lang="en-US">
                <a:solidFill>
                  <a:srgbClr val="008000"/>
                </a:solidFill>
              </a:rPr>
              <a:t>, ..., y</a:t>
            </a:r>
            <a:r>
              <a:rPr lang="en-US" baseline="30000">
                <a:solidFill>
                  <a:srgbClr val="008000"/>
                </a:solidFill>
              </a:rPr>
              <a:t>(1000)</a:t>
            </a:r>
            <a:r>
              <a:rPr lang="en-US">
                <a:solidFill>
                  <a:srgbClr val="008000"/>
                </a:solidFill>
              </a:rPr>
              <a:t>,...,  y</a:t>
            </a:r>
            <a:r>
              <a:rPr lang="en-US" baseline="30000">
                <a:solidFill>
                  <a:srgbClr val="008000"/>
                </a:solidFill>
              </a:rPr>
              <a:t>(1001)</a:t>
            </a:r>
            <a:r>
              <a:rPr lang="en-US">
                <a:solidFill>
                  <a:srgbClr val="008000"/>
                </a:solidFill>
              </a:rPr>
              <a:t>, y</a:t>
            </a:r>
            <a:r>
              <a:rPr lang="en-US" baseline="30000">
                <a:solidFill>
                  <a:srgbClr val="008000"/>
                </a:solidFill>
              </a:rPr>
              <a:t>(1002)</a:t>
            </a:r>
            <a:r>
              <a:rPr lang="en-US">
                <a:solidFill>
                  <a:srgbClr val="008000"/>
                </a:solidFill>
              </a:rPr>
              <a:t>, ..., y</a:t>
            </a:r>
            <a:r>
              <a:rPr lang="en-US" baseline="30000">
                <a:solidFill>
                  <a:srgbClr val="008000"/>
                </a:solidFill>
              </a:rPr>
              <a:t>(2000)</a:t>
            </a:r>
            <a:r>
              <a:rPr lang="en-US">
                <a:solidFill>
                  <a:srgbClr val="008000"/>
                </a:solidFill>
              </a:rPr>
              <a:t>, .... y</a:t>
            </a:r>
            <a:r>
              <a:rPr lang="en-US" baseline="30000">
                <a:solidFill>
                  <a:srgbClr val="008000"/>
                </a:solidFill>
              </a:rPr>
              <a:t>(m)</a:t>
            </a:r>
            <a:r>
              <a:rPr lang="en-US">
                <a:solidFill>
                  <a:srgbClr val="008000"/>
                </a:solidFill>
              </a:rPr>
              <a:t>]</a:t>
            </a:r>
          </a:p>
          <a:p>
            <a:pPr marL="0" indent="0">
              <a:buNone/>
            </a:pPr>
            <a:endParaRPr lang="en-US"/>
          </a:p>
        </p:txBody>
      </p:sp>
      <p:sp>
        <p:nvSpPr>
          <p:cNvPr id="5" name="Left Brace 4">
            <a:extLst>
              <a:ext uri="{FF2B5EF4-FFF2-40B4-BE49-F238E27FC236}">
                <a16:creationId xmlns:a16="http://schemas.microsoft.com/office/drawing/2014/main" id="{4E4D4FD8-1349-5742-AB7E-7072E54CD36C}"/>
              </a:ext>
            </a:extLst>
          </p:cNvPr>
          <p:cNvSpPr/>
          <p:nvPr/>
        </p:nvSpPr>
        <p:spPr>
          <a:xfrm rot="16200000">
            <a:off x="2667000" y="914400"/>
            <a:ext cx="152400" cy="25908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07BDC255-5D70-9544-95A9-5D784AD3F77E}"/>
              </a:ext>
            </a:extLst>
          </p:cNvPr>
          <p:cNvSpPr/>
          <p:nvPr/>
        </p:nvSpPr>
        <p:spPr>
          <a:xfrm rot="16200000">
            <a:off x="6591299" y="520699"/>
            <a:ext cx="152401" cy="34290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52E92D10-8010-3943-BCD9-516FD2CD8F19}"/>
              </a:ext>
            </a:extLst>
          </p:cNvPr>
          <p:cNvSpPr/>
          <p:nvPr/>
        </p:nvSpPr>
        <p:spPr>
          <a:xfrm rot="16200000">
            <a:off x="9395616" y="1763337"/>
            <a:ext cx="182564" cy="990602"/>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1C226-B8DB-F248-845E-3A4A451DC7BA}"/>
              </a:ext>
            </a:extLst>
          </p:cNvPr>
          <p:cNvSpPr txBox="1"/>
          <p:nvPr/>
        </p:nvSpPr>
        <p:spPr>
          <a:xfrm>
            <a:off x="2384768" y="2366963"/>
            <a:ext cx="716863" cy="523220"/>
          </a:xfrm>
          <a:prstGeom prst="rect">
            <a:avLst/>
          </a:prstGeom>
          <a:noFill/>
        </p:spPr>
        <p:txBody>
          <a:bodyPr wrap="none" rtlCol="0">
            <a:spAutoFit/>
          </a:bodyPr>
          <a:lstStyle/>
          <a:p>
            <a:r>
              <a:rPr lang="en-US" sz="2800">
                <a:solidFill>
                  <a:srgbClr val="0066FF"/>
                </a:solidFill>
              </a:rPr>
              <a:t>X</a:t>
            </a:r>
            <a:r>
              <a:rPr lang="en-US" sz="2800" baseline="30000">
                <a:solidFill>
                  <a:srgbClr val="0066FF"/>
                </a:solidFill>
              </a:rPr>
              <a:t>{1}</a:t>
            </a:r>
          </a:p>
        </p:txBody>
      </p:sp>
      <p:sp>
        <p:nvSpPr>
          <p:cNvPr id="9" name="TextBox 8">
            <a:extLst>
              <a:ext uri="{FF2B5EF4-FFF2-40B4-BE49-F238E27FC236}">
                <a16:creationId xmlns:a16="http://schemas.microsoft.com/office/drawing/2014/main" id="{F78C110B-E7A7-7548-8A5E-280BA5317672}"/>
              </a:ext>
            </a:extLst>
          </p:cNvPr>
          <p:cNvSpPr txBox="1"/>
          <p:nvPr/>
        </p:nvSpPr>
        <p:spPr>
          <a:xfrm>
            <a:off x="6309067" y="2417109"/>
            <a:ext cx="716863" cy="523220"/>
          </a:xfrm>
          <a:prstGeom prst="rect">
            <a:avLst/>
          </a:prstGeom>
          <a:noFill/>
        </p:spPr>
        <p:txBody>
          <a:bodyPr wrap="none" rtlCol="0">
            <a:spAutoFit/>
          </a:bodyPr>
          <a:lstStyle/>
          <a:p>
            <a:r>
              <a:rPr lang="en-US" sz="2800">
                <a:solidFill>
                  <a:srgbClr val="0066FF"/>
                </a:solidFill>
              </a:rPr>
              <a:t>X</a:t>
            </a:r>
            <a:r>
              <a:rPr lang="en-US" sz="2800" baseline="30000">
                <a:solidFill>
                  <a:srgbClr val="0066FF"/>
                </a:solidFill>
              </a:rPr>
              <a:t>{2}</a:t>
            </a:r>
          </a:p>
        </p:txBody>
      </p:sp>
      <p:sp>
        <p:nvSpPr>
          <p:cNvPr id="10" name="TextBox 9">
            <a:extLst>
              <a:ext uri="{FF2B5EF4-FFF2-40B4-BE49-F238E27FC236}">
                <a16:creationId xmlns:a16="http://schemas.microsoft.com/office/drawing/2014/main" id="{0C5C7FF4-2F46-D340-946E-64FBF5BD256C}"/>
              </a:ext>
            </a:extLst>
          </p:cNvPr>
          <p:cNvSpPr txBox="1"/>
          <p:nvPr/>
        </p:nvSpPr>
        <p:spPr>
          <a:xfrm>
            <a:off x="9128467" y="2441201"/>
            <a:ext cx="716863" cy="523220"/>
          </a:xfrm>
          <a:prstGeom prst="rect">
            <a:avLst/>
          </a:prstGeom>
          <a:noFill/>
        </p:spPr>
        <p:txBody>
          <a:bodyPr wrap="none" rtlCol="0">
            <a:spAutoFit/>
          </a:bodyPr>
          <a:lstStyle/>
          <a:p>
            <a:r>
              <a:rPr lang="en-US" sz="2800">
                <a:solidFill>
                  <a:srgbClr val="0066FF"/>
                </a:solidFill>
              </a:rPr>
              <a:t>X</a:t>
            </a:r>
            <a:r>
              <a:rPr lang="en-US" sz="2800" baseline="30000">
                <a:solidFill>
                  <a:srgbClr val="0066FF"/>
                </a:solidFill>
              </a:rPr>
              <a:t>{n}</a:t>
            </a:r>
          </a:p>
        </p:txBody>
      </p:sp>
      <p:sp>
        <p:nvSpPr>
          <p:cNvPr id="11" name="TextBox 10">
            <a:extLst>
              <a:ext uri="{FF2B5EF4-FFF2-40B4-BE49-F238E27FC236}">
                <a16:creationId xmlns:a16="http://schemas.microsoft.com/office/drawing/2014/main" id="{B7C2A0ED-10F7-5643-A792-5D1902D71DA3}"/>
              </a:ext>
            </a:extLst>
          </p:cNvPr>
          <p:cNvSpPr txBox="1"/>
          <p:nvPr/>
        </p:nvSpPr>
        <p:spPr>
          <a:xfrm>
            <a:off x="2384768" y="4452938"/>
            <a:ext cx="716863" cy="523220"/>
          </a:xfrm>
          <a:prstGeom prst="rect">
            <a:avLst/>
          </a:prstGeom>
          <a:noFill/>
        </p:spPr>
        <p:txBody>
          <a:bodyPr wrap="none" rtlCol="0">
            <a:spAutoFit/>
          </a:bodyPr>
          <a:lstStyle/>
          <a:p>
            <a:r>
              <a:rPr lang="en-US" sz="2800">
                <a:solidFill>
                  <a:srgbClr val="0066FF"/>
                </a:solidFill>
              </a:rPr>
              <a:t>Y</a:t>
            </a:r>
            <a:r>
              <a:rPr lang="en-US" sz="2800" baseline="30000">
                <a:solidFill>
                  <a:srgbClr val="0066FF"/>
                </a:solidFill>
              </a:rPr>
              <a:t>{1}</a:t>
            </a:r>
          </a:p>
        </p:txBody>
      </p:sp>
      <p:sp>
        <p:nvSpPr>
          <p:cNvPr id="12" name="TextBox 11">
            <a:extLst>
              <a:ext uri="{FF2B5EF4-FFF2-40B4-BE49-F238E27FC236}">
                <a16:creationId xmlns:a16="http://schemas.microsoft.com/office/drawing/2014/main" id="{B9F17397-B4F2-424F-BC17-5A58953A1A86}"/>
              </a:ext>
            </a:extLst>
          </p:cNvPr>
          <p:cNvSpPr txBox="1"/>
          <p:nvPr/>
        </p:nvSpPr>
        <p:spPr>
          <a:xfrm>
            <a:off x="6309067" y="4503084"/>
            <a:ext cx="716863" cy="523220"/>
          </a:xfrm>
          <a:prstGeom prst="rect">
            <a:avLst/>
          </a:prstGeom>
          <a:noFill/>
        </p:spPr>
        <p:txBody>
          <a:bodyPr wrap="none" rtlCol="0">
            <a:spAutoFit/>
          </a:bodyPr>
          <a:lstStyle/>
          <a:p>
            <a:r>
              <a:rPr lang="en-US" sz="2800">
                <a:solidFill>
                  <a:srgbClr val="0066FF"/>
                </a:solidFill>
              </a:rPr>
              <a:t>Y</a:t>
            </a:r>
            <a:r>
              <a:rPr lang="en-US" sz="2800" baseline="30000">
                <a:solidFill>
                  <a:srgbClr val="0066FF"/>
                </a:solidFill>
              </a:rPr>
              <a:t>{2}</a:t>
            </a:r>
          </a:p>
        </p:txBody>
      </p:sp>
      <p:sp>
        <p:nvSpPr>
          <p:cNvPr id="13" name="TextBox 12">
            <a:extLst>
              <a:ext uri="{FF2B5EF4-FFF2-40B4-BE49-F238E27FC236}">
                <a16:creationId xmlns:a16="http://schemas.microsoft.com/office/drawing/2014/main" id="{2BEB42E7-41B9-5941-83A7-316A5FC8BB86}"/>
              </a:ext>
            </a:extLst>
          </p:cNvPr>
          <p:cNvSpPr txBox="1"/>
          <p:nvPr/>
        </p:nvSpPr>
        <p:spPr>
          <a:xfrm>
            <a:off x="9128467" y="4527176"/>
            <a:ext cx="716863" cy="523220"/>
          </a:xfrm>
          <a:prstGeom prst="rect">
            <a:avLst/>
          </a:prstGeom>
          <a:noFill/>
        </p:spPr>
        <p:txBody>
          <a:bodyPr wrap="none" rtlCol="0">
            <a:spAutoFit/>
          </a:bodyPr>
          <a:lstStyle/>
          <a:p>
            <a:r>
              <a:rPr lang="en-US" sz="2800">
                <a:solidFill>
                  <a:srgbClr val="0066FF"/>
                </a:solidFill>
              </a:rPr>
              <a:t>Y</a:t>
            </a:r>
            <a:r>
              <a:rPr lang="en-US" sz="2800" baseline="30000">
                <a:solidFill>
                  <a:srgbClr val="0066FF"/>
                </a:solidFill>
              </a:rPr>
              <a:t>{n}</a:t>
            </a:r>
          </a:p>
        </p:txBody>
      </p:sp>
      <p:sp>
        <p:nvSpPr>
          <p:cNvPr id="14" name="Left Brace 13">
            <a:extLst>
              <a:ext uri="{FF2B5EF4-FFF2-40B4-BE49-F238E27FC236}">
                <a16:creationId xmlns:a16="http://schemas.microsoft.com/office/drawing/2014/main" id="{293893FF-E94A-1446-9DD3-CBC35C8CFDB1}"/>
              </a:ext>
            </a:extLst>
          </p:cNvPr>
          <p:cNvSpPr/>
          <p:nvPr/>
        </p:nvSpPr>
        <p:spPr>
          <a:xfrm rot="16200000">
            <a:off x="2667000" y="3012421"/>
            <a:ext cx="152400" cy="25908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EB269A05-617C-D547-8F35-D63327FF192C}"/>
              </a:ext>
            </a:extLst>
          </p:cNvPr>
          <p:cNvSpPr/>
          <p:nvPr/>
        </p:nvSpPr>
        <p:spPr>
          <a:xfrm rot="16200000">
            <a:off x="6591299" y="2618720"/>
            <a:ext cx="152401" cy="34290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70FC4D21-03A5-8B4D-AC57-91A50F04D131}"/>
              </a:ext>
            </a:extLst>
          </p:cNvPr>
          <p:cNvSpPr/>
          <p:nvPr/>
        </p:nvSpPr>
        <p:spPr>
          <a:xfrm rot="16200000">
            <a:off x="9382917" y="3866355"/>
            <a:ext cx="182564" cy="990602"/>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B8DD56B-F4AF-4049-8CDA-C760692C81BD}"/>
              </a:ext>
            </a:extLst>
          </p:cNvPr>
          <p:cNvSpPr txBox="1"/>
          <p:nvPr/>
        </p:nvSpPr>
        <p:spPr>
          <a:xfrm>
            <a:off x="10896601" y="3301862"/>
            <a:ext cx="1181770" cy="954107"/>
          </a:xfrm>
          <a:prstGeom prst="rect">
            <a:avLst/>
          </a:prstGeom>
          <a:noFill/>
        </p:spPr>
        <p:txBody>
          <a:bodyPr wrap="square" rtlCol="0">
            <a:spAutoFit/>
          </a:bodyPr>
          <a:lstStyle/>
          <a:p>
            <a:r>
              <a:rPr lang="en-US" sz="2800">
                <a:solidFill>
                  <a:srgbClr val="FF0000"/>
                </a:solidFill>
              </a:rPr>
              <a:t>Mini-batch</a:t>
            </a:r>
          </a:p>
        </p:txBody>
      </p:sp>
      <p:sp>
        <p:nvSpPr>
          <p:cNvPr id="18" name="Rectangle 17">
            <a:extLst>
              <a:ext uri="{FF2B5EF4-FFF2-40B4-BE49-F238E27FC236}">
                <a16:creationId xmlns:a16="http://schemas.microsoft.com/office/drawing/2014/main" id="{7FE0B290-9F92-4643-9714-BCC14DA8273E}"/>
              </a:ext>
            </a:extLst>
          </p:cNvPr>
          <p:cNvSpPr/>
          <p:nvPr/>
        </p:nvSpPr>
        <p:spPr>
          <a:xfrm>
            <a:off x="2209800" y="2417109"/>
            <a:ext cx="8077200" cy="547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F791A1-CC34-9B47-8A5F-D209123C6789}"/>
              </a:ext>
            </a:extLst>
          </p:cNvPr>
          <p:cNvSpPr/>
          <p:nvPr/>
        </p:nvSpPr>
        <p:spPr>
          <a:xfrm>
            <a:off x="2171700" y="4491038"/>
            <a:ext cx="8077200" cy="547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246B79E-7D1B-F047-A7E6-29FDAC9FD71A}"/>
              </a:ext>
            </a:extLst>
          </p:cNvPr>
          <p:cNvCxnSpPr>
            <a:cxnSpLocks/>
            <a:stCxn id="17" idx="1"/>
            <a:endCxn id="18" idx="3"/>
          </p:cNvCxnSpPr>
          <p:nvPr/>
        </p:nvCxnSpPr>
        <p:spPr>
          <a:xfrm flipH="1" flipV="1">
            <a:off x="10287000" y="2690765"/>
            <a:ext cx="609601" cy="10881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5798C232-919F-644B-BA80-19C56AA76F8A}"/>
              </a:ext>
            </a:extLst>
          </p:cNvPr>
          <p:cNvCxnSpPr>
            <a:cxnSpLocks/>
            <a:stCxn id="17" idx="1"/>
            <a:endCxn id="19" idx="3"/>
          </p:cNvCxnSpPr>
          <p:nvPr/>
        </p:nvCxnSpPr>
        <p:spPr>
          <a:xfrm flipH="1">
            <a:off x="10248900" y="3778916"/>
            <a:ext cx="647701" cy="9857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701CD60C-545D-204E-90B7-A9AA14E944E9}"/>
              </a:ext>
            </a:extLst>
          </p:cNvPr>
          <p:cNvSpPr txBox="1"/>
          <p:nvPr/>
        </p:nvSpPr>
        <p:spPr>
          <a:xfrm>
            <a:off x="10236199" y="862901"/>
            <a:ext cx="1842171" cy="523220"/>
          </a:xfrm>
          <a:prstGeom prst="rect">
            <a:avLst/>
          </a:prstGeom>
          <a:noFill/>
        </p:spPr>
        <p:txBody>
          <a:bodyPr wrap="none" rtlCol="0">
            <a:spAutoFit/>
          </a:bodyPr>
          <a:lstStyle/>
          <a:p>
            <a:r>
              <a:rPr lang="en-US" sz="2800">
                <a:solidFill>
                  <a:srgbClr val="000099"/>
                </a:solidFill>
              </a:rPr>
              <a:t>Batch size</a:t>
            </a:r>
          </a:p>
        </p:txBody>
      </p:sp>
      <p:cxnSp>
        <p:nvCxnSpPr>
          <p:cNvPr id="26" name="Straight Arrow Connector 25">
            <a:extLst>
              <a:ext uri="{FF2B5EF4-FFF2-40B4-BE49-F238E27FC236}">
                <a16:creationId xmlns:a16="http://schemas.microsoft.com/office/drawing/2014/main" id="{71EC6AD7-9961-CA4B-B90A-8FA948995C83}"/>
              </a:ext>
            </a:extLst>
          </p:cNvPr>
          <p:cNvCxnSpPr>
            <a:cxnSpLocks/>
            <a:stCxn id="24" idx="2"/>
          </p:cNvCxnSpPr>
          <p:nvPr/>
        </p:nvCxnSpPr>
        <p:spPr>
          <a:xfrm flipH="1">
            <a:off x="9614222" y="1386121"/>
            <a:ext cx="1543063" cy="1139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F274CC0-A2E2-C24D-A19D-71C3F420CA50}"/>
              </a:ext>
            </a:extLst>
          </p:cNvPr>
          <p:cNvCxnSpPr>
            <a:cxnSpLocks/>
            <a:stCxn id="24" idx="2"/>
          </p:cNvCxnSpPr>
          <p:nvPr/>
        </p:nvCxnSpPr>
        <p:spPr>
          <a:xfrm flipH="1">
            <a:off x="9614222" y="1386121"/>
            <a:ext cx="1543063" cy="3262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265CE13-0BBF-DF4F-B1F7-BDEB5C0DA6A3}"/>
              </a:ext>
            </a:extLst>
          </p:cNvPr>
          <p:cNvSpPr txBox="1"/>
          <p:nvPr/>
        </p:nvSpPr>
        <p:spPr>
          <a:xfrm>
            <a:off x="3670534" y="5577462"/>
            <a:ext cx="6394699" cy="369332"/>
          </a:xfrm>
          <a:prstGeom prst="rect">
            <a:avLst/>
          </a:prstGeom>
          <a:noFill/>
        </p:spPr>
        <p:txBody>
          <a:bodyPr wrap="none" rtlCol="0">
            <a:spAutoFit/>
          </a:bodyPr>
          <a:lstStyle/>
          <a:p>
            <a:r>
              <a:rPr lang="en-US" i="1">
                <a:solidFill>
                  <a:srgbClr val="000099"/>
                </a:solidFill>
              </a:rPr>
              <a:t>Mỗi mini-batch chứa 1000 điểm dữ liệu (batch size: n=1000) </a:t>
            </a:r>
          </a:p>
        </p:txBody>
      </p:sp>
      <p:sp>
        <p:nvSpPr>
          <p:cNvPr id="35" name="TextBox 34">
            <a:extLst>
              <a:ext uri="{FF2B5EF4-FFF2-40B4-BE49-F238E27FC236}">
                <a16:creationId xmlns:a16="http://schemas.microsoft.com/office/drawing/2014/main" id="{24F3BE3C-AAAB-734F-9575-DB47E077352D}"/>
              </a:ext>
            </a:extLst>
          </p:cNvPr>
          <p:cNvSpPr txBox="1"/>
          <p:nvPr/>
        </p:nvSpPr>
        <p:spPr>
          <a:xfrm>
            <a:off x="456709" y="2525175"/>
            <a:ext cx="800219" cy="369332"/>
          </a:xfrm>
          <a:prstGeom prst="rect">
            <a:avLst/>
          </a:prstGeom>
          <a:noFill/>
        </p:spPr>
        <p:txBody>
          <a:bodyPr wrap="none" rtlCol="0">
            <a:spAutoFit/>
          </a:bodyPr>
          <a:lstStyle/>
          <a:p>
            <a:r>
              <a:rPr lang="en-US"/>
              <a:t>(n</a:t>
            </a:r>
            <a:r>
              <a:rPr lang="en-US" baseline="-25000"/>
              <a:t>x</a:t>
            </a:r>
            <a:r>
              <a:rPr lang="en-US"/>
              <a:t>,m)</a:t>
            </a:r>
          </a:p>
        </p:txBody>
      </p:sp>
      <p:sp>
        <p:nvSpPr>
          <p:cNvPr id="36" name="TextBox 35">
            <a:extLst>
              <a:ext uri="{FF2B5EF4-FFF2-40B4-BE49-F238E27FC236}">
                <a16:creationId xmlns:a16="http://schemas.microsoft.com/office/drawing/2014/main" id="{79A575BF-7246-BD49-BDE0-5D84D352B21B}"/>
              </a:ext>
            </a:extLst>
          </p:cNvPr>
          <p:cNvSpPr txBox="1"/>
          <p:nvPr/>
        </p:nvSpPr>
        <p:spPr>
          <a:xfrm>
            <a:off x="2130720" y="2964421"/>
            <a:ext cx="1120820" cy="369332"/>
          </a:xfrm>
          <a:prstGeom prst="rect">
            <a:avLst/>
          </a:prstGeom>
          <a:noFill/>
        </p:spPr>
        <p:txBody>
          <a:bodyPr wrap="none" rtlCol="0">
            <a:spAutoFit/>
          </a:bodyPr>
          <a:lstStyle/>
          <a:p>
            <a:r>
              <a:rPr lang="en-US"/>
              <a:t>(n</a:t>
            </a:r>
            <a:r>
              <a:rPr lang="en-US" baseline="-25000"/>
              <a:t>x</a:t>
            </a:r>
            <a:r>
              <a:rPr lang="en-US"/>
              <a:t>,1000)</a:t>
            </a:r>
          </a:p>
        </p:txBody>
      </p:sp>
      <p:sp>
        <p:nvSpPr>
          <p:cNvPr id="37" name="TextBox 36">
            <a:extLst>
              <a:ext uri="{FF2B5EF4-FFF2-40B4-BE49-F238E27FC236}">
                <a16:creationId xmlns:a16="http://schemas.microsoft.com/office/drawing/2014/main" id="{A0CFD5BA-9524-1140-ADBB-9A496F9ECF7B}"/>
              </a:ext>
            </a:extLst>
          </p:cNvPr>
          <p:cNvSpPr txBox="1"/>
          <p:nvPr/>
        </p:nvSpPr>
        <p:spPr>
          <a:xfrm>
            <a:off x="6107088" y="2950921"/>
            <a:ext cx="1120820" cy="369332"/>
          </a:xfrm>
          <a:prstGeom prst="rect">
            <a:avLst/>
          </a:prstGeom>
          <a:noFill/>
        </p:spPr>
        <p:txBody>
          <a:bodyPr wrap="none" rtlCol="0">
            <a:spAutoFit/>
          </a:bodyPr>
          <a:lstStyle/>
          <a:p>
            <a:r>
              <a:rPr lang="en-US"/>
              <a:t>(n</a:t>
            </a:r>
            <a:r>
              <a:rPr lang="en-US" baseline="-25000"/>
              <a:t>x</a:t>
            </a:r>
            <a:r>
              <a:rPr lang="en-US"/>
              <a:t>,1000)</a:t>
            </a:r>
          </a:p>
        </p:txBody>
      </p:sp>
      <p:sp>
        <p:nvSpPr>
          <p:cNvPr id="38" name="TextBox 37">
            <a:extLst>
              <a:ext uri="{FF2B5EF4-FFF2-40B4-BE49-F238E27FC236}">
                <a16:creationId xmlns:a16="http://schemas.microsoft.com/office/drawing/2014/main" id="{73F40046-472A-C442-B916-809B979FDA4C}"/>
              </a:ext>
            </a:extLst>
          </p:cNvPr>
          <p:cNvSpPr txBox="1"/>
          <p:nvPr/>
        </p:nvSpPr>
        <p:spPr>
          <a:xfrm>
            <a:off x="8961370" y="2953068"/>
            <a:ext cx="1120820" cy="369332"/>
          </a:xfrm>
          <a:prstGeom prst="rect">
            <a:avLst/>
          </a:prstGeom>
          <a:noFill/>
        </p:spPr>
        <p:txBody>
          <a:bodyPr wrap="none" rtlCol="0">
            <a:spAutoFit/>
          </a:bodyPr>
          <a:lstStyle/>
          <a:p>
            <a:r>
              <a:rPr lang="en-US"/>
              <a:t>(n</a:t>
            </a:r>
            <a:r>
              <a:rPr lang="en-US" baseline="-25000"/>
              <a:t>x</a:t>
            </a:r>
            <a:r>
              <a:rPr lang="en-US"/>
              <a:t>,1000)</a:t>
            </a:r>
          </a:p>
        </p:txBody>
      </p:sp>
      <p:sp>
        <p:nvSpPr>
          <p:cNvPr id="39" name="TextBox 38">
            <a:extLst>
              <a:ext uri="{FF2B5EF4-FFF2-40B4-BE49-F238E27FC236}">
                <a16:creationId xmlns:a16="http://schemas.microsoft.com/office/drawing/2014/main" id="{3EFA8B68-F269-FE46-BF1A-50195B9B702C}"/>
              </a:ext>
            </a:extLst>
          </p:cNvPr>
          <p:cNvSpPr txBox="1"/>
          <p:nvPr/>
        </p:nvSpPr>
        <p:spPr>
          <a:xfrm>
            <a:off x="2187108" y="5073762"/>
            <a:ext cx="1043876" cy="369332"/>
          </a:xfrm>
          <a:prstGeom prst="rect">
            <a:avLst/>
          </a:prstGeom>
          <a:noFill/>
        </p:spPr>
        <p:txBody>
          <a:bodyPr wrap="none" rtlCol="0">
            <a:spAutoFit/>
          </a:bodyPr>
          <a:lstStyle/>
          <a:p>
            <a:r>
              <a:rPr lang="en-US"/>
              <a:t>(1,1000)</a:t>
            </a:r>
          </a:p>
        </p:txBody>
      </p:sp>
      <p:sp>
        <p:nvSpPr>
          <p:cNvPr id="40" name="TextBox 39">
            <a:extLst>
              <a:ext uri="{FF2B5EF4-FFF2-40B4-BE49-F238E27FC236}">
                <a16:creationId xmlns:a16="http://schemas.microsoft.com/office/drawing/2014/main" id="{02D2FD07-3B0D-C149-B8AD-CA2BA2D49979}"/>
              </a:ext>
            </a:extLst>
          </p:cNvPr>
          <p:cNvSpPr txBox="1"/>
          <p:nvPr/>
        </p:nvSpPr>
        <p:spPr>
          <a:xfrm>
            <a:off x="6163476" y="5060262"/>
            <a:ext cx="1043876" cy="369332"/>
          </a:xfrm>
          <a:prstGeom prst="rect">
            <a:avLst/>
          </a:prstGeom>
          <a:noFill/>
        </p:spPr>
        <p:txBody>
          <a:bodyPr wrap="none" rtlCol="0">
            <a:spAutoFit/>
          </a:bodyPr>
          <a:lstStyle/>
          <a:p>
            <a:r>
              <a:rPr lang="en-US"/>
              <a:t>(1,1000)</a:t>
            </a:r>
          </a:p>
        </p:txBody>
      </p:sp>
      <p:sp>
        <p:nvSpPr>
          <p:cNvPr id="41" name="TextBox 40">
            <a:extLst>
              <a:ext uri="{FF2B5EF4-FFF2-40B4-BE49-F238E27FC236}">
                <a16:creationId xmlns:a16="http://schemas.microsoft.com/office/drawing/2014/main" id="{48AC427C-CD63-4246-B11F-2E1B5093AD4E}"/>
              </a:ext>
            </a:extLst>
          </p:cNvPr>
          <p:cNvSpPr txBox="1"/>
          <p:nvPr/>
        </p:nvSpPr>
        <p:spPr>
          <a:xfrm>
            <a:off x="9017758" y="5062409"/>
            <a:ext cx="1043876" cy="369332"/>
          </a:xfrm>
          <a:prstGeom prst="rect">
            <a:avLst/>
          </a:prstGeom>
          <a:noFill/>
        </p:spPr>
        <p:txBody>
          <a:bodyPr wrap="none" rtlCol="0">
            <a:spAutoFit/>
          </a:bodyPr>
          <a:lstStyle/>
          <a:p>
            <a:r>
              <a:rPr lang="en-US"/>
              <a:t>(1,1000)</a:t>
            </a:r>
          </a:p>
        </p:txBody>
      </p:sp>
    </p:spTree>
    <p:extLst>
      <p:ext uri="{BB962C8B-B14F-4D97-AF65-F5344CB8AC3E}">
        <p14:creationId xmlns:p14="http://schemas.microsoft.com/office/powerpoint/2010/main" val="417659915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D49-F109-407D-81AD-4050D80883BC}"/>
              </a:ext>
            </a:extLst>
          </p:cNvPr>
          <p:cNvSpPr>
            <a:spLocks noGrp="1"/>
          </p:cNvSpPr>
          <p:nvPr>
            <p:ph type="title"/>
          </p:nvPr>
        </p:nvSpPr>
        <p:spPr/>
        <p:txBody>
          <a:bodyPr/>
          <a:lstStyle/>
          <a:p>
            <a:r>
              <a:rPr lang="en-US"/>
              <a:t>Adam optimization</a:t>
            </a:r>
          </a:p>
        </p:txBody>
      </p:sp>
      <p:sp>
        <p:nvSpPr>
          <p:cNvPr id="3" name="Content Placeholder 2">
            <a:extLst>
              <a:ext uri="{FF2B5EF4-FFF2-40B4-BE49-F238E27FC236}">
                <a16:creationId xmlns:a16="http://schemas.microsoft.com/office/drawing/2014/main" id="{8BD2275A-D812-46BC-909D-3B490FF4A54D}"/>
              </a:ext>
            </a:extLst>
          </p:cNvPr>
          <p:cNvSpPr>
            <a:spLocks noGrp="1"/>
          </p:cNvSpPr>
          <p:nvPr>
            <p:ph idx="1"/>
          </p:nvPr>
        </p:nvSpPr>
        <p:spPr/>
        <p:txBody>
          <a:bodyPr/>
          <a:lstStyle/>
          <a:p>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solidFill>
                  <a:srgbClr val="FF0000"/>
                </a:solidFill>
              </a:rPr>
              <a:t>kết</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kỹ</a:t>
            </a:r>
            <a:r>
              <a:rPr lang="en-US" dirty="0">
                <a:solidFill>
                  <a:srgbClr val="FF0000"/>
                </a:solidFill>
              </a:rPr>
              <a:t> </a:t>
            </a:r>
            <a:r>
              <a:rPr lang="en-US" dirty="0" err="1">
                <a:solidFill>
                  <a:srgbClr val="FF0000"/>
                </a:solidFill>
              </a:rPr>
              <a:t>thuật</a:t>
            </a:r>
            <a:r>
              <a:rPr lang="en-US" dirty="0">
                <a:solidFill>
                  <a:srgbClr val="FF0000"/>
                </a:solidFill>
              </a:rPr>
              <a:t> momentum </a:t>
            </a:r>
            <a:r>
              <a:rPr lang="en-US" dirty="0" err="1">
                <a:solidFill>
                  <a:srgbClr val="FF0000"/>
                </a:solidFill>
              </a:rPr>
              <a:t>và</a:t>
            </a:r>
            <a:r>
              <a:rPr lang="en-US" dirty="0">
                <a:solidFill>
                  <a:srgbClr val="FF0000"/>
                </a:solidFill>
              </a:rPr>
              <a:t> </a:t>
            </a:r>
            <a:r>
              <a:rPr lang="en-US" dirty="0" err="1">
                <a:solidFill>
                  <a:srgbClr val="FF0000"/>
                </a:solidFill>
              </a:rPr>
              <a:t>thuật</a:t>
            </a:r>
            <a:r>
              <a:rPr lang="en-US" dirty="0">
                <a:solidFill>
                  <a:srgbClr val="FF0000"/>
                </a:solidFill>
              </a:rPr>
              <a:t> </a:t>
            </a:r>
            <a:r>
              <a:rPr lang="en-US" dirty="0" err="1">
                <a:solidFill>
                  <a:srgbClr val="FF0000"/>
                </a:solidFill>
              </a:rPr>
              <a:t>toán</a:t>
            </a:r>
            <a:r>
              <a:rPr lang="en-US" dirty="0">
                <a:solidFill>
                  <a:srgbClr val="FF0000"/>
                </a:solidFill>
              </a:rPr>
              <a:t> </a:t>
            </a:r>
            <a:r>
              <a:rPr lang="en-US" dirty="0" err="1">
                <a:solidFill>
                  <a:srgbClr val="FF0000"/>
                </a:solidFill>
              </a:rPr>
              <a:t>RMSProp</a:t>
            </a:r>
            <a:r>
              <a:rPr lang="en-US" dirty="0">
                <a:solidFill>
                  <a:srgbClr val="FF0000"/>
                </a:solidFill>
              </a:rPr>
              <a:t> </a:t>
            </a:r>
            <a:r>
              <a:rPr lang="en-US" dirty="0" err="1"/>
              <a:t>nhằm</a:t>
            </a:r>
            <a:r>
              <a:rPr lang="en-US" dirty="0"/>
              <a:t> </a:t>
            </a:r>
            <a:r>
              <a:rPr lang="en-US" dirty="0" err="1"/>
              <a:t>tối</a:t>
            </a:r>
            <a:r>
              <a:rPr lang="en-US" dirty="0"/>
              <a:t> </a:t>
            </a:r>
            <a:r>
              <a:rPr lang="vi-VN" dirty="0"/>
              <a:t>ư</a:t>
            </a:r>
            <a:r>
              <a:rPr lang="en-US" dirty="0"/>
              <a:t>u </a:t>
            </a:r>
            <a:r>
              <a:rPr lang="en-US" dirty="0" err="1"/>
              <a:t>hóa</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của</a:t>
            </a:r>
            <a:r>
              <a:rPr lang="en-US" dirty="0"/>
              <a:t> gradient descent.</a:t>
            </a:r>
          </a:p>
          <a:p>
            <a:r>
              <a:rPr lang="en-US" dirty="0"/>
              <a:t>RMS prop </a:t>
            </a:r>
            <a:r>
              <a:rPr lang="en-US" dirty="0" err="1"/>
              <a:t>và</a:t>
            </a:r>
            <a:r>
              <a:rPr lang="en-US" dirty="0"/>
              <a:t> Adam </a:t>
            </a:r>
            <a:r>
              <a:rPr lang="en-US" dirty="0" err="1"/>
              <a:t>là</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tối</a:t>
            </a:r>
            <a:r>
              <a:rPr lang="en-US" dirty="0"/>
              <a:t> </a:t>
            </a:r>
            <a:r>
              <a:rPr lang="vi-VN" dirty="0"/>
              <a:t>ư</a:t>
            </a:r>
            <a:r>
              <a:rPr lang="en-US" dirty="0"/>
              <a:t>u </a:t>
            </a:r>
            <a:r>
              <a:rPr lang="en-US" dirty="0" err="1">
                <a:solidFill>
                  <a:srgbClr val="FF0000"/>
                </a:solidFill>
              </a:rPr>
              <a:t>có</a:t>
            </a:r>
            <a:r>
              <a:rPr lang="en-US" dirty="0">
                <a:solidFill>
                  <a:srgbClr val="FF0000"/>
                </a:solidFill>
              </a:rPr>
              <a:t> </a:t>
            </a:r>
            <a:r>
              <a:rPr lang="en-US" dirty="0" err="1">
                <a:solidFill>
                  <a:srgbClr val="FF0000"/>
                </a:solidFill>
              </a:rPr>
              <a:t>tính</a:t>
            </a:r>
            <a:r>
              <a:rPr lang="en-US" dirty="0">
                <a:solidFill>
                  <a:srgbClr val="FF0000"/>
                </a:solidFill>
              </a:rPr>
              <a:t> </a:t>
            </a:r>
            <a:r>
              <a:rPr lang="en-US" dirty="0" err="1">
                <a:solidFill>
                  <a:srgbClr val="FF0000"/>
                </a:solidFill>
              </a:rPr>
              <a:t>tổng</a:t>
            </a:r>
            <a:r>
              <a:rPr lang="en-US" dirty="0">
                <a:solidFill>
                  <a:srgbClr val="FF0000"/>
                </a:solidFill>
              </a:rPr>
              <a:t> </a:t>
            </a:r>
            <a:r>
              <a:rPr lang="en-US" dirty="0" err="1">
                <a:solidFill>
                  <a:srgbClr val="FF0000"/>
                </a:solidFill>
              </a:rPr>
              <a:t>quát</a:t>
            </a:r>
            <a:r>
              <a:rPr lang="en-US" dirty="0"/>
              <a:t>, </a:t>
            </a:r>
            <a:r>
              <a:rPr lang="en-US" dirty="0" err="1"/>
              <a:t>có</a:t>
            </a:r>
            <a:r>
              <a:rPr lang="en-US" dirty="0"/>
              <a:t> </a:t>
            </a:r>
            <a:r>
              <a:rPr lang="en-US" dirty="0" err="1"/>
              <a:t>thể</a:t>
            </a:r>
            <a:r>
              <a:rPr lang="en-US" dirty="0"/>
              <a:t> </a:t>
            </a:r>
            <a:r>
              <a:rPr lang="en-US" dirty="0" err="1">
                <a:solidFill>
                  <a:srgbClr val="FF0000"/>
                </a:solidFill>
              </a:rPr>
              <a:t>áp</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nhiều</a:t>
            </a:r>
            <a:r>
              <a:rPr lang="en-US" dirty="0">
                <a:solidFill>
                  <a:srgbClr val="FF0000"/>
                </a:solidFill>
              </a:rPr>
              <a:t> </a:t>
            </a:r>
            <a:r>
              <a:rPr lang="en-US" dirty="0" err="1">
                <a:solidFill>
                  <a:srgbClr val="FF0000"/>
                </a:solidFill>
              </a:rPr>
              <a:t>kiến</a:t>
            </a:r>
            <a:r>
              <a:rPr lang="en-US" dirty="0">
                <a:solidFill>
                  <a:srgbClr val="FF0000"/>
                </a:solidFill>
              </a:rPr>
              <a:t> </a:t>
            </a:r>
            <a:r>
              <a:rPr lang="en-US" dirty="0" err="1">
                <a:solidFill>
                  <a:srgbClr val="FF0000"/>
                </a:solidFill>
              </a:rPr>
              <a:t>trúc</a:t>
            </a:r>
            <a:r>
              <a:rPr lang="en-US" dirty="0">
                <a:solidFill>
                  <a:srgbClr val="FF0000"/>
                </a:solidFill>
              </a:rPr>
              <a:t> </a:t>
            </a:r>
            <a:r>
              <a:rPr lang="en-US" dirty="0" err="1">
                <a:solidFill>
                  <a:srgbClr val="FF0000"/>
                </a:solidFill>
              </a:rPr>
              <a:t>mạng</a:t>
            </a:r>
            <a:r>
              <a:rPr lang="en-US" dirty="0">
                <a:solidFill>
                  <a:srgbClr val="FF0000"/>
                </a:solidFill>
              </a:rPr>
              <a:t> neural </a:t>
            </a:r>
            <a:r>
              <a:rPr lang="en-US" dirty="0" err="1">
                <a:solidFill>
                  <a:srgbClr val="FF0000"/>
                </a:solidFill>
              </a:rPr>
              <a:t>khác</a:t>
            </a:r>
            <a:r>
              <a:rPr lang="en-US" dirty="0">
                <a:solidFill>
                  <a:srgbClr val="FF0000"/>
                </a:solidFill>
              </a:rPr>
              <a:t> </a:t>
            </a:r>
            <a:r>
              <a:rPr lang="en-US" dirty="0" err="1">
                <a:solidFill>
                  <a:srgbClr val="FF0000"/>
                </a:solidFill>
              </a:rPr>
              <a:t>nhau</a:t>
            </a:r>
            <a:r>
              <a:rPr lang="en-US" dirty="0"/>
              <a:t>.</a:t>
            </a:r>
          </a:p>
        </p:txBody>
      </p:sp>
    </p:spTree>
    <p:extLst>
      <p:ext uri="{BB962C8B-B14F-4D97-AF65-F5344CB8AC3E}">
        <p14:creationId xmlns:p14="http://schemas.microsoft.com/office/powerpoint/2010/main" val="227241861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12FF-927B-40C8-983F-A4A7C4BBCE3B}"/>
              </a:ext>
            </a:extLst>
          </p:cNvPr>
          <p:cNvSpPr>
            <a:spLocks noGrp="1"/>
          </p:cNvSpPr>
          <p:nvPr>
            <p:ph type="title"/>
          </p:nvPr>
        </p:nvSpPr>
        <p:spPr/>
        <p:txBody>
          <a:bodyPr/>
          <a:lstStyle/>
          <a:p>
            <a:r>
              <a:rPr lang="en-US"/>
              <a:t>Adam optimization</a:t>
            </a:r>
          </a:p>
        </p:txBody>
      </p:sp>
      <p:sp>
        <p:nvSpPr>
          <p:cNvPr id="5" name="Text Placeholder 4">
            <a:extLst>
              <a:ext uri="{FF2B5EF4-FFF2-40B4-BE49-F238E27FC236}">
                <a16:creationId xmlns:a16="http://schemas.microsoft.com/office/drawing/2014/main" id="{D032DDF0-1E70-421D-8F41-EC9466CCD8A9}"/>
              </a:ext>
            </a:extLst>
          </p:cNvPr>
          <p:cNvSpPr>
            <a:spLocks noGrp="1"/>
          </p:cNvSpPr>
          <p:nvPr>
            <p:ph type="body" idx="1"/>
          </p:nvPr>
        </p:nvSpPr>
        <p:spPr>
          <a:xfrm>
            <a:off x="288890" y="1535113"/>
            <a:ext cx="5386917" cy="639762"/>
          </a:xfrm>
        </p:spPr>
        <p:txBody>
          <a:bodyPr/>
          <a:lstStyle/>
          <a:p>
            <a:r>
              <a:rPr lang="en-US">
                <a:solidFill>
                  <a:srgbClr val="008000"/>
                </a:solidFill>
              </a:rPr>
              <a:t>Momentum</a:t>
            </a:r>
          </a:p>
        </p:txBody>
      </p:sp>
      <p:sp>
        <p:nvSpPr>
          <p:cNvPr id="7" name="Text Placeholder 6">
            <a:extLst>
              <a:ext uri="{FF2B5EF4-FFF2-40B4-BE49-F238E27FC236}">
                <a16:creationId xmlns:a16="http://schemas.microsoft.com/office/drawing/2014/main" id="{2D817946-FCE1-4A44-AE34-DE2DA76CBB0F}"/>
              </a:ext>
            </a:extLst>
          </p:cNvPr>
          <p:cNvSpPr>
            <a:spLocks noGrp="1"/>
          </p:cNvSpPr>
          <p:nvPr>
            <p:ph type="body" sz="quarter" idx="3"/>
          </p:nvPr>
        </p:nvSpPr>
        <p:spPr/>
        <p:txBody>
          <a:bodyPr/>
          <a:lstStyle/>
          <a:p>
            <a:r>
              <a:rPr lang="en-US">
                <a:solidFill>
                  <a:srgbClr val="008000"/>
                </a:solidFill>
              </a:rPr>
              <a:t>RMSProp</a:t>
            </a:r>
          </a:p>
        </p:txBody>
      </p:sp>
      <p:grpSp>
        <p:nvGrpSpPr>
          <p:cNvPr id="23" name="Group 22">
            <a:extLst>
              <a:ext uri="{FF2B5EF4-FFF2-40B4-BE49-F238E27FC236}">
                <a16:creationId xmlns:a16="http://schemas.microsoft.com/office/drawing/2014/main" id="{B5EA89D2-4BA8-4974-BD72-457A99D984FF}"/>
              </a:ext>
            </a:extLst>
          </p:cNvPr>
          <p:cNvGrpSpPr/>
          <p:nvPr/>
        </p:nvGrpSpPr>
        <p:grpSpPr>
          <a:xfrm>
            <a:off x="281516" y="2320566"/>
            <a:ext cx="5715001" cy="2666916"/>
            <a:chOff x="167382" y="1308592"/>
            <a:chExt cx="9606765" cy="3732904"/>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EF8F56F-05C4-4F6A-8E1A-96DC694002F7}"/>
                    </a:ext>
                  </a:extLst>
                </p:cNvPr>
                <p:cNvSpPr txBox="1"/>
                <p:nvPr/>
              </p:nvSpPr>
              <p:spPr>
                <a:xfrm>
                  <a:off x="913517" y="2540390"/>
                  <a:ext cx="5750503" cy="560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𝑣</m:t>
                            </m:r>
                          </m:e>
                          <m:sub>
                            <m:r>
                              <a:rPr lang="en-US" sz="2000" b="0" i="1" smtClean="0">
                                <a:solidFill>
                                  <a:srgbClr val="FF0000"/>
                                </a:solidFill>
                                <a:latin typeface="Cambria Math" charset="0"/>
                              </a:rPr>
                              <m:t>𝑑𝑊</m:t>
                            </m:r>
                          </m:sub>
                        </m:sSub>
                        <m:r>
                          <a:rPr lang="en-US" sz="2000" b="0" i="1" smtClean="0">
                            <a:solidFill>
                              <a:srgbClr val="FF0000"/>
                            </a:solidFill>
                            <a:latin typeface="Cambria Math" charset="0"/>
                          </a:rPr>
                          <m:t>=</m:t>
                        </m:r>
                        <m:r>
                          <a:rPr lang="en-US" sz="2000" b="0" i="1" smtClean="0">
                            <a:solidFill>
                              <a:srgbClr val="FF0000"/>
                            </a:solidFill>
                            <a:latin typeface="Cambria Math" charset="0"/>
                          </a:rPr>
                          <m:t>𝛽</m:t>
                        </m:r>
                        <m:r>
                          <a:rPr lang="en-US" sz="2000" b="0" i="1" baseline="-25000" smtClean="0">
                            <a:solidFill>
                              <a:srgbClr val="FF0000"/>
                            </a:solidFill>
                            <a:latin typeface="Cambria Math" panose="02040503050406030204" pitchFamily="18" charset="0"/>
                          </a:rPr>
                          <m:t>1</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𝑣</m:t>
                            </m:r>
                          </m:e>
                          <m:sub>
                            <m:r>
                              <a:rPr lang="en-US" sz="2000" b="0" i="1" smtClean="0">
                                <a:solidFill>
                                  <a:srgbClr val="FF0000"/>
                                </a:solidFill>
                                <a:latin typeface="Cambria Math" charset="0"/>
                              </a:rPr>
                              <m:t>𝑑𝑊</m:t>
                            </m:r>
                          </m:sub>
                        </m:sSub>
                        <m:r>
                          <a:rPr lang="en-US" sz="2000" b="0" i="1" smtClean="0">
                            <a:solidFill>
                              <a:srgbClr val="FF0000"/>
                            </a:solidFill>
                            <a:latin typeface="Cambria Math" charset="0"/>
                          </a:rPr>
                          <m:t>+</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charset="0"/>
                              </a:rPr>
                              <m:t>1−</m:t>
                            </m:r>
                            <m:r>
                              <a:rPr lang="en-US" sz="2000" b="0" i="1" smtClean="0">
                                <a:solidFill>
                                  <a:srgbClr val="FF0000"/>
                                </a:solidFill>
                                <a:latin typeface="Cambria Math" charset="0"/>
                              </a:rPr>
                              <m:t>𝛽</m:t>
                            </m:r>
                            <m:r>
                              <a:rPr lang="en-US" sz="2000" b="0" i="1" baseline="-25000" smtClean="0">
                                <a:solidFill>
                                  <a:srgbClr val="FF0000"/>
                                </a:solidFill>
                                <a:latin typeface="Cambria Math" panose="02040503050406030204" pitchFamily="18" charset="0"/>
                              </a:rPr>
                              <m:t>1</m:t>
                            </m:r>
                          </m:e>
                        </m:d>
                        <m:r>
                          <a:rPr lang="en-US" sz="2000" b="0" i="1" smtClean="0">
                            <a:solidFill>
                              <a:srgbClr val="FF0000"/>
                            </a:solidFill>
                            <a:latin typeface="Cambria Math" charset="0"/>
                          </a:rPr>
                          <m:t>𝑑𝑊</m:t>
                        </m:r>
                      </m:oMath>
                    </m:oMathPara>
                  </a14:m>
                  <a:endParaRPr lang="en-US"/>
                </a:p>
              </p:txBody>
            </p:sp>
          </mc:Choice>
          <mc:Fallback xmlns="">
            <p:sp>
              <p:nvSpPr>
                <p:cNvPr id="24" name="TextBox 23">
                  <a:extLst>
                    <a:ext uri="{FF2B5EF4-FFF2-40B4-BE49-F238E27FC236}">
                      <a16:creationId xmlns:a16="http://schemas.microsoft.com/office/drawing/2014/main" id="{5EF8F56F-05C4-4F6A-8E1A-96DC694002F7}"/>
                    </a:ext>
                  </a:extLst>
                </p:cNvPr>
                <p:cNvSpPr txBox="1">
                  <a:spLocks noRot="1" noChangeAspect="1" noMove="1" noResize="1" noEditPoints="1" noAdjustHandles="1" noChangeArrowheads="1" noChangeShapeType="1" noTextEdit="1"/>
                </p:cNvSpPr>
                <p:nvPr/>
              </p:nvSpPr>
              <p:spPr>
                <a:xfrm>
                  <a:off x="913517" y="2540390"/>
                  <a:ext cx="5750503" cy="560037"/>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BF4D026-0F9F-4292-A7CE-76098DC5E409}"/>
                    </a:ext>
                  </a:extLst>
                </p:cNvPr>
                <p:cNvSpPr txBox="1"/>
                <p:nvPr/>
              </p:nvSpPr>
              <p:spPr>
                <a:xfrm>
                  <a:off x="913517" y="3187413"/>
                  <a:ext cx="5327343" cy="560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8000"/>
                                </a:solidFill>
                                <a:latin typeface="Cambria Math" panose="02040503050406030204" pitchFamily="18" charset="0"/>
                              </a:rPr>
                            </m:ctrlPr>
                          </m:sSubPr>
                          <m:e>
                            <m:r>
                              <a:rPr lang="en-US" sz="2000" b="0" i="1" smtClean="0">
                                <a:solidFill>
                                  <a:srgbClr val="008000"/>
                                </a:solidFill>
                                <a:latin typeface="Cambria Math" charset="0"/>
                              </a:rPr>
                              <m:t>𝑣</m:t>
                            </m:r>
                          </m:e>
                          <m:sub>
                            <m:r>
                              <a:rPr lang="en-US" sz="2000" b="0" i="1" smtClean="0">
                                <a:solidFill>
                                  <a:srgbClr val="008000"/>
                                </a:solidFill>
                                <a:latin typeface="Cambria Math" charset="0"/>
                              </a:rPr>
                              <m:t>𝑑𝑏</m:t>
                            </m:r>
                          </m:sub>
                        </m:sSub>
                        <m:r>
                          <a:rPr lang="en-US" sz="2000" b="0" i="1" smtClean="0">
                            <a:solidFill>
                              <a:srgbClr val="008000"/>
                            </a:solidFill>
                            <a:latin typeface="Cambria Math" charset="0"/>
                          </a:rPr>
                          <m:t>=</m:t>
                        </m:r>
                        <m:r>
                          <a:rPr lang="en-US" sz="2000" b="0" i="1" smtClean="0">
                            <a:solidFill>
                              <a:srgbClr val="008000"/>
                            </a:solidFill>
                            <a:latin typeface="Cambria Math" charset="0"/>
                          </a:rPr>
                          <m:t>𝛽</m:t>
                        </m:r>
                        <m:r>
                          <a:rPr lang="en-US" sz="2000" b="0" i="1" baseline="-25000" smtClean="0">
                            <a:solidFill>
                              <a:srgbClr val="008000"/>
                            </a:solidFill>
                            <a:latin typeface="Cambria Math" panose="02040503050406030204" pitchFamily="18" charset="0"/>
                          </a:rPr>
                          <m:t>1</m:t>
                        </m:r>
                        <m:sSub>
                          <m:sSubPr>
                            <m:ctrlPr>
                              <a:rPr lang="en-US" sz="2000" b="0" i="1" smtClean="0">
                                <a:solidFill>
                                  <a:srgbClr val="008000"/>
                                </a:solidFill>
                                <a:latin typeface="Cambria Math" panose="02040503050406030204" pitchFamily="18" charset="0"/>
                              </a:rPr>
                            </m:ctrlPr>
                          </m:sSubPr>
                          <m:e>
                            <m:r>
                              <a:rPr lang="en-US" sz="2000" b="0" i="1" smtClean="0">
                                <a:solidFill>
                                  <a:srgbClr val="008000"/>
                                </a:solidFill>
                                <a:latin typeface="Cambria Math" charset="0"/>
                              </a:rPr>
                              <m:t>𝑣</m:t>
                            </m:r>
                          </m:e>
                          <m:sub>
                            <m:r>
                              <a:rPr lang="en-US" sz="2000" b="0" i="1" smtClean="0">
                                <a:solidFill>
                                  <a:srgbClr val="008000"/>
                                </a:solidFill>
                                <a:latin typeface="Cambria Math" charset="0"/>
                              </a:rPr>
                              <m:t>𝑑𝑏</m:t>
                            </m:r>
                          </m:sub>
                        </m:sSub>
                        <m:r>
                          <a:rPr lang="en-US" sz="2000" b="0" i="1" smtClean="0">
                            <a:solidFill>
                              <a:srgbClr val="008000"/>
                            </a:solidFill>
                            <a:latin typeface="Cambria Math" charset="0"/>
                          </a:rPr>
                          <m:t>+</m:t>
                        </m:r>
                        <m:d>
                          <m:dPr>
                            <m:ctrlPr>
                              <a:rPr lang="en-US" sz="2000" b="0" i="1" smtClean="0">
                                <a:solidFill>
                                  <a:srgbClr val="008000"/>
                                </a:solidFill>
                                <a:latin typeface="Cambria Math" panose="02040503050406030204" pitchFamily="18" charset="0"/>
                              </a:rPr>
                            </m:ctrlPr>
                          </m:dPr>
                          <m:e>
                            <m:r>
                              <a:rPr lang="en-US" sz="2000" b="0" i="1" smtClean="0">
                                <a:solidFill>
                                  <a:srgbClr val="008000"/>
                                </a:solidFill>
                                <a:latin typeface="Cambria Math" charset="0"/>
                              </a:rPr>
                              <m:t>1−</m:t>
                            </m:r>
                            <m:r>
                              <a:rPr lang="en-US" sz="2000" b="0" i="1" smtClean="0">
                                <a:solidFill>
                                  <a:srgbClr val="008000"/>
                                </a:solidFill>
                                <a:latin typeface="Cambria Math" charset="0"/>
                              </a:rPr>
                              <m:t>𝛽</m:t>
                            </m:r>
                            <m:r>
                              <a:rPr lang="en-US" sz="2000" b="0" i="1" baseline="-25000" smtClean="0">
                                <a:solidFill>
                                  <a:srgbClr val="008000"/>
                                </a:solidFill>
                                <a:latin typeface="Cambria Math" panose="02040503050406030204" pitchFamily="18" charset="0"/>
                              </a:rPr>
                              <m:t>1</m:t>
                            </m:r>
                          </m:e>
                        </m:d>
                        <m:r>
                          <a:rPr lang="en-US" sz="2000" b="0" i="1" smtClean="0">
                            <a:solidFill>
                              <a:srgbClr val="008000"/>
                            </a:solidFill>
                            <a:latin typeface="Cambria Math" charset="0"/>
                          </a:rPr>
                          <m:t>𝑑𝑏</m:t>
                        </m:r>
                      </m:oMath>
                    </m:oMathPara>
                  </a14:m>
                  <a:endParaRPr lang="en-US"/>
                </a:p>
              </p:txBody>
            </p:sp>
          </mc:Choice>
          <mc:Fallback xmlns="">
            <p:sp>
              <p:nvSpPr>
                <p:cNvPr id="25" name="TextBox 24">
                  <a:extLst>
                    <a:ext uri="{FF2B5EF4-FFF2-40B4-BE49-F238E27FC236}">
                      <a16:creationId xmlns:a16="http://schemas.microsoft.com/office/drawing/2014/main" id="{4BF4D026-0F9F-4292-A7CE-76098DC5E409}"/>
                    </a:ext>
                  </a:extLst>
                </p:cNvPr>
                <p:cNvSpPr txBox="1">
                  <a:spLocks noRot="1" noChangeAspect="1" noMove="1" noResize="1" noEditPoints="1" noAdjustHandles="1" noChangeArrowheads="1" noChangeShapeType="1" noTextEdit="1"/>
                </p:cNvSpPr>
                <p:nvPr/>
              </p:nvSpPr>
              <p:spPr>
                <a:xfrm>
                  <a:off x="913517" y="3187413"/>
                  <a:ext cx="5327343" cy="560037"/>
                </a:xfrm>
                <a:prstGeom prst="rect">
                  <a:avLst/>
                </a:prstGeom>
                <a:blipFill>
                  <a:blip r:embed="rId3"/>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B1BC7E-CE94-4337-8164-45D52BEE9914}"/>
                    </a:ext>
                  </a:extLst>
                </p:cNvPr>
                <p:cNvSpPr txBox="1"/>
                <p:nvPr/>
              </p:nvSpPr>
              <p:spPr>
                <a:xfrm>
                  <a:off x="913517" y="3834437"/>
                  <a:ext cx="2277103" cy="560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𝑊</m:t>
                        </m:r>
                        <m:r>
                          <a:rPr lang="en-US" sz="2000" b="0" i="1" smtClean="0">
                            <a:latin typeface="Cambria Math" charset="0"/>
                          </a:rPr>
                          <m:t>=</m:t>
                        </m:r>
                        <m:r>
                          <a:rPr lang="en-US" sz="2000" b="0" i="1" smtClean="0">
                            <a:latin typeface="Cambria Math" charset="0"/>
                          </a:rPr>
                          <m:t>𝑊</m:t>
                        </m:r>
                        <m:r>
                          <a:rPr lang="en-US" sz="2000" b="0" i="1" smtClean="0">
                            <a:latin typeface="Cambria Math" charset="0"/>
                          </a:rPr>
                          <m:t>−</m:t>
                        </m:r>
                        <m:r>
                          <a:rPr lang="en-US" sz="2000" b="0" i="1" smtClean="0">
                            <a:latin typeface="Cambria Math" charset="0"/>
                          </a:rPr>
                          <m:t>𝛼</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𝑣</m:t>
                            </m:r>
                          </m:e>
                          <m:sub>
                            <m:r>
                              <a:rPr lang="en-US" sz="2000" b="0" i="1" smtClean="0">
                                <a:solidFill>
                                  <a:srgbClr val="FF0000"/>
                                </a:solidFill>
                                <a:latin typeface="Cambria Math" charset="0"/>
                              </a:rPr>
                              <m:t>𝑑𝑊</m:t>
                            </m:r>
                          </m:sub>
                        </m:sSub>
                        <m:r>
                          <a:rPr lang="en-US" sz="2000" b="0" i="1" smtClean="0">
                            <a:solidFill>
                              <a:schemeClr val="tx1"/>
                            </a:solidFill>
                            <a:latin typeface="Cambria Math" charset="0"/>
                          </a:rPr>
                          <m:t>,</m:t>
                        </m:r>
                      </m:oMath>
                    </m:oMathPara>
                  </a14:m>
                  <a:endParaRPr lang="en-US" sz="2000"/>
                </a:p>
              </p:txBody>
            </p:sp>
          </mc:Choice>
          <mc:Fallback xmlns="">
            <p:sp>
              <p:nvSpPr>
                <p:cNvPr id="26" name="TextBox 25">
                  <a:extLst>
                    <a:ext uri="{FF2B5EF4-FFF2-40B4-BE49-F238E27FC236}">
                      <a16:creationId xmlns:a16="http://schemas.microsoft.com/office/drawing/2014/main" id="{75B1BC7E-CE94-4337-8164-45D52BEE9914}"/>
                    </a:ext>
                  </a:extLst>
                </p:cNvPr>
                <p:cNvSpPr txBox="1">
                  <a:spLocks noRot="1" noChangeAspect="1" noMove="1" noResize="1" noEditPoints="1" noAdjustHandles="1" noChangeArrowheads="1" noChangeShapeType="1" noTextEdit="1"/>
                </p:cNvSpPr>
                <p:nvPr/>
              </p:nvSpPr>
              <p:spPr>
                <a:xfrm>
                  <a:off x="913517" y="3834437"/>
                  <a:ext cx="2277103" cy="560037"/>
                </a:xfrm>
                <a:prstGeom prst="rect">
                  <a:avLst/>
                </a:prstGeom>
                <a:blipFill>
                  <a:blip r:embed="rId4"/>
                  <a:stretch>
                    <a:fillRect r="-42342"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2289B2-E3FA-4D40-92CE-C083AD6E0784}"/>
                    </a:ext>
                  </a:extLst>
                </p:cNvPr>
                <p:cNvSpPr txBox="1"/>
                <p:nvPr/>
              </p:nvSpPr>
              <p:spPr>
                <a:xfrm>
                  <a:off x="167382" y="1308592"/>
                  <a:ext cx="1971302" cy="560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FF0000"/>
                            </a:solidFill>
                            <a:latin typeface="Cambria Math" panose="02040503050406030204" pitchFamily="18" charset="0"/>
                            <a:ea typeface="Century Schoolbook" charset="0"/>
                            <a:cs typeface="Century Schoolbook" charset="0"/>
                          </a:rPr>
                          <m:t>On</m:t>
                        </m:r>
                        <m:r>
                          <a:rPr lang="en-US" sz="2000" i="0" smtClean="0">
                            <a:solidFill>
                              <a:srgbClr val="FF0000"/>
                            </a:solidFill>
                            <a:latin typeface="Cambria Math" charset="0"/>
                            <a:ea typeface="Century Schoolbook" charset="0"/>
                            <a:cs typeface="Century Schoolbook" charset="0"/>
                          </a:rPr>
                          <m:t> </m:t>
                        </m:r>
                        <m:r>
                          <m:rPr>
                            <m:sty m:val="p"/>
                          </m:rPr>
                          <a:rPr lang="en-US" sz="2000" i="0" smtClean="0">
                            <a:solidFill>
                              <a:srgbClr val="FF0000"/>
                            </a:solidFill>
                            <a:latin typeface="Cambria Math" charset="0"/>
                            <a:ea typeface="Century Schoolbook" charset="0"/>
                            <a:cs typeface="Century Schoolbook" charset="0"/>
                          </a:rPr>
                          <m:t>iteration</m:t>
                        </m:r>
                        <m:r>
                          <a:rPr lang="en-US" sz="2000" i="0" smtClean="0">
                            <a:solidFill>
                              <a:srgbClr val="FF0000"/>
                            </a:solidFill>
                            <a:latin typeface="Cambria Math" charset="0"/>
                            <a:ea typeface="Century Schoolbook" charset="0"/>
                            <a:cs typeface="Century Schoolbook" charset="0"/>
                          </a:rPr>
                          <m:t> </m:t>
                        </m:r>
                        <m:r>
                          <a:rPr lang="en-US" sz="2000" i="1" smtClean="0">
                            <a:solidFill>
                              <a:srgbClr val="FF0000"/>
                            </a:solidFill>
                            <a:latin typeface="Cambria Math" charset="0"/>
                            <a:ea typeface="Century Schoolbook" charset="0"/>
                            <a:cs typeface="Century Schoolbook" charset="0"/>
                          </a:rPr>
                          <m:t>𝑡</m:t>
                        </m:r>
                        <m:r>
                          <a:rPr lang="en-US" sz="2000" i="0" smtClean="0">
                            <a:solidFill>
                              <a:srgbClr val="FF0000"/>
                            </a:solidFill>
                            <a:latin typeface="Cambria Math" charset="0"/>
                            <a:ea typeface="Century Schoolbook" charset="0"/>
                            <a:cs typeface="Century Schoolbook" charset="0"/>
                          </a:rPr>
                          <m:t>:</m:t>
                        </m:r>
                      </m:oMath>
                    </m:oMathPara>
                  </a14:m>
                  <a:endParaRPr lang="en-US" sz="2000">
                    <a:solidFill>
                      <a:srgbClr val="FF0000"/>
                    </a:solidFill>
                    <a:latin typeface="Century Schoolbook" charset="0"/>
                    <a:ea typeface="Century Schoolbook" charset="0"/>
                    <a:cs typeface="Century Schoolbook" charset="0"/>
                  </a:endParaRPr>
                </a:p>
              </p:txBody>
            </p:sp>
          </mc:Choice>
          <mc:Fallback xmlns="">
            <p:sp>
              <p:nvSpPr>
                <p:cNvPr id="27" name="TextBox 26">
                  <a:extLst>
                    <a:ext uri="{FF2B5EF4-FFF2-40B4-BE49-F238E27FC236}">
                      <a16:creationId xmlns:a16="http://schemas.microsoft.com/office/drawing/2014/main" id="{E82289B2-E3FA-4D40-92CE-C083AD6E0784}"/>
                    </a:ext>
                  </a:extLst>
                </p:cNvPr>
                <p:cNvSpPr txBox="1">
                  <a:spLocks noRot="1" noChangeAspect="1" noMove="1" noResize="1" noEditPoints="1" noAdjustHandles="1" noChangeArrowheads="1" noChangeShapeType="1" noTextEdit="1"/>
                </p:cNvSpPr>
                <p:nvPr/>
              </p:nvSpPr>
              <p:spPr>
                <a:xfrm>
                  <a:off x="167382" y="1308592"/>
                  <a:ext cx="1971302" cy="560037"/>
                </a:xfrm>
                <a:prstGeom prst="rect">
                  <a:avLst/>
                </a:prstGeom>
                <a:blipFill>
                  <a:blip r:embed="rId5"/>
                  <a:stretch>
                    <a:fillRect r="-43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1F0CCE-9092-40E4-BC67-1AC570C76CEB}"/>
                    </a:ext>
                  </a:extLst>
                </p:cNvPr>
                <p:cNvSpPr txBox="1"/>
                <p:nvPr/>
              </p:nvSpPr>
              <p:spPr>
                <a:xfrm>
                  <a:off x="913517" y="1893368"/>
                  <a:ext cx="8860630" cy="560037"/>
                </a:xfrm>
                <a:prstGeom prst="rect">
                  <a:avLst/>
                </a:prstGeom>
                <a:noFill/>
              </p:spPr>
              <p:txBody>
                <a:bodyPr wrap="square" rtlCol="0">
                  <a:spAutoFit/>
                </a:bodyPr>
                <a:lstStyle/>
                <a:p>
                  <a:r>
                    <a:rPr lang="en-US" sz="2000">
                      <a:latin typeface="Century Schoolbook" charset="0"/>
                      <a:ea typeface="Century Schoolbook" charset="0"/>
                      <a:cs typeface="Century Schoolbook" charset="0"/>
                    </a:rPr>
                    <a:t>Compute</a:t>
                  </a:r>
                  <a:r>
                    <a:rPr lang="en-US">
                      <a:latin typeface="Century Schoolbook" charset="0"/>
                      <a:ea typeface="Century Schoolbook" charset="0"/>
                      <a:cs typeface="Century Schoolbook" charset="0"/>
                    </a:rPr>
                    <a:t> </a:t>
                  </a:r>
                  <a14:m>
                    <m:oMath xmlns:m="http://schemas.openxmlformats.org/officeDocument/2006/math">
                      <m:r>
                        <a:rPr lang="en-US" sz="2000" i="1">
                          <a:solidFill>
                            <a:srgbClr val="0066FF"/>
                          </a:solidFill>
                          <a:latin typeface="Cambria Math" charset="0"/>
                          <a:ea typeface="Century Schoolbook" charset="0"/>
                          <a:cs typeface="Century Schoolbook" charset="0"/>
                        </a:rPr>
                        <m:t>𝑑𝑊</m:t>
                      </m:r>
                      <m:r>
                        <a:rPr lang="en-US" sz="2000" b="0" i="1" smtClean="0">
                          <a:solidFill>
                            <a:srgbClr val="0066FF"/>
                          </a:solidFill>
                          <a:latin typeface="Cambria Math" charset="0"/>
                          <a:ea typeface="Century Schoolbook" charset="0"/>
                          <a:cs typeface="Century Schoolbook" charset="0"/>
                        </a:rPr>
                        <m:t>,</m:t>
                      </m:r>
                      <m:r>
                        <a:rPr lang="en-US" sz="2000" i="1">
                          <a:solidFill>
                            <a:srgbClr val="0066FF"/>
                          </a:solidFill>
                          <a:latin typeface="Cambria Math" charset="0"/>
                          <a:ea typeface="Century Schoolbook" charset="0"/>
                          <a:cs typeface="Century Schoolbook" charset="0"/>
                        </a:rPr>
                        <m:t>𝑑𝑏</m:t>
                      </m:r>
                      <m:r>
                        <a:rPr lang="en-US" sz="2000" b="0" i="1" smtClean="0">
                          <a:solidFill>
                            <a:srgbClr val="0066FF"/>
                          </a:solidFill>
                          <a:latin typeface="Cambria Math" charset="0"/>
                          <a:ea typeface="Century Schoolbook" charset="0"/>
                          <a:cs typeface="Century Schoolbook" charset="0"/>
                        </a:rPr>
                        <m:t> </m:t>
                      </m:r>
                      <m:r>
                        <a:rPr lang="en-US" sz="2000" b="0" i="0" smtClean="0">
                          <a:solidFill>
                            <a:srgbClr val="0066FF"/>
                          </a:solidFill>
                          <a:latin typeface="Cambria Math" charset="0"/>
                          <a:ea typeface="Century Schoolbook" charset="0"/>
                          <a:cs typeface="Century Schoolbook" charset="0"/>
                        </a:rPr>
                        <m:t> </m:t>
                      </m:r>
                    </m:oMath>
                  </a14:m>
                  <a:r>
                    <a:rPr lang="en-US" sz="2000">
                      <a:solidFill>
                        <a:srgbClr val="0066FF"/>
                      </a:solidFill>
                      <a:latin typeface="Century Schoolbook" charset="0"/>
                      <a:ea typeface="Century Schoolbook" charset="0"/>
                      <a:cs typeface="Century Schoolbook" charset="0"/>
                    </a:rPr>
                    <a:t>on the current mini-batch</a:t>
                  </a:r>
                  <a:endParaRPr lang="en-US">
                    <a:latin typeface="Century Schoolbook" charset="0"/>
                    <a:ea typeface="Century Schoolbook" charset="0"/>
                    <a:cs typeface="Century Schoolbook" charset="0"/>
                  </a:endParaRPr>
                </a:p>
              </p:txBody>
            </p:sp>
          </mc:Choice>
          <mc:Fallback xmlns="">
            <p:sp>
              <p:nvSpPr>
                <p:cNvPr id="28" name="TextBox 27">
                  <a:extLst>
                    <a:ext uri="{FF2B5EF4-FFF2-40B4-BE49-F238E27FC236}">
                      <a16:creationId xmlns:a16="http://schemas.microsoft.com/office/drawing/2014/main" id="{741F0CCE-9092-40E4-BC67-1AC570C76CEB}"/>
                    </a:ext>
                  </a:extLst>
                </p:cNvPr>
                <p:cNvSpPr txBox="1">
                  <a:spLocks noRot="1" noChangeAspect="1" noMove="1" noResize="1" noEditPoints="1" noAdjustHandles="1" noChangeArrowheads="1" noChangeShapeType="1" noTextEdit="1"/>
                </p:cNvSpPr>
                <p:nvPr/>
              </p:nvSpPr>
              <p:spPr>
                <a:xfrm>
                  <a:off x="913517" y="1893368"/>
                  <a:ext cx="8860630" cy="560037"/>
                </a:xfrm>
                <a:prstGeom prst="rect">
                  <a:avLst/>
                </a:prstGeom>
                <a:blipFill>
                  <a:blip r:embed="rId6"/>
                  <a:stretch>
                    <a:fillRect l="-1272" t="-7576" r="-462"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A03163E-56FB-40DB-B1FD-E3F71EC29DEB}"/>
                    </a:ext>
                  </a:extLst>
                </p:cNvPr>
                <p:cNvSpPr txBox="1"/>
                <p:nvPr/>
              </p:nvSpPr>
              <p:spPr>
                <a:xfrm>
                  <a:off x="913517" y="4481459"/>
                  <a:ext cx="2145813" cy="560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𝑏</m:t>
                        </m:r>
                        <m:r>
                          <a:rPr lang="en-US" sz="2000" b="0" i="1" smtClean="0">
                            <a:latin typeface="Cambria Math" charset="0"/>
                          </a:rPr>
                          <m:t>=  </m:t>
                        </m:r>
                        <m:r>
                          <a:rPr lang="en-US" sz="2000" b="0" i="1" smtClean="0">
                            <a:latin typeface="Cambria Math" charset="0"/>
                          </a:rPr>
                          <m:t>𝑏</m:t>
                        </m:r>
                        <m:r>
                          <a:rPr lang="vi-VN" sz="2000" b="0" i="1" smtClean="0">
                            <a:latin typeface="Cambria Math" panose="02040503050406030204" pitchFamily="18" charset="0"/>
                          </a:rPr>
                          <m:t>  </m:t>
                        </m:r>
                        <m:r>
                          <a:rPr lang="en-US" sz="2000" b="0" i="1" smtClean="0">
                            <a:latin typeface="Cambria Math" charset="0"/>
                          </a:rPr>
                          <m:t>−</m:t>
                        </m:r>
                        <m:r>
                          <a:rPr lang="en-US" sz="2000" b="0" i="1" smtClean="0">
                            <a:latin typeface="Cambria Math" charset="0"/>
                          </a:rPr>
                          <m:t>𝛼</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𝑣</m:t>
                            </m:r>
                          </m:e>
                          <m:sub>
                            <m:r>
                              <a:rPr lang="en-US" sz="2000" b="0" i="1" smtClean="0">
                                <a:solidFill>
                                  <a:srgbClr val="FF0000"/>
                                </a:solidFill>
                                <a:latin typeface="Cambria Math" charset="0"/>
                              </a:rPr>
                              <m:t>𝑑𝑏</m:t>
                            </m:r>
                          </m:sub>
                        </m:sSub>
                      </m:oMath>
                    </m:oMathPara>
                  </a14:m>
                  <a:endParaRPr lang="en-US" sz="2000"/>
                </a:p>
              </p:txBody>
            </p:sp>
          </mc:Choice>
          <mc:Fallback xmlns="">
            <p:sp>
              <p:nvSpPr>
                <p:cNvPr id="29" name="TextBox 28">
                  <a:extLst>
                    <a:ext uri="{FF2B5EF4-FFF2-40B4-BE49-F238E27FC236}">
                      <a16:creationId xmlns:a16="http://schemas.microsoft.com/office/drawing/2014/main" id="{BA03163E-56FB-40DB-B1FD-E3F71EC29DEB}"/>
                    </a:ext>
                  </a:extLst>
                </p:cNvPr>
                <p:cNvSpPr txBox="1">
                  <a:spLocks noRot="1" noChangeAspect="1" noMove="1" noResize="1" noEditPoints="1" noAdjustHandles="1" noChangeArrowheads="1" noChangeShapeType="1" noTextEdit="1"/>
                </p:cNvSpPr>
                <p:nvPr/>
              </p:nvSpPr>
              <p:spPr>
                <a:xfrm>
                  <a:off x="913517" y="4481459"/>
                  <a:ext cx="2145813" cy="560037"/>
                </a:xfrm>
                <a:prstGeom prst="rect">
                  <a:avLst/>
                </a:prstGeom>
                <a:blipFill>
                  <a:blip r:embed="rId7"/>
                  <a:stretch>
                    <a:fillRect r="-44019" b="-4615"/>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7DDE8104-DE99-49D4-8F99-DA1BA2C70EEC}"/>
              </a:ext>
            </a:extLst>
          </p:cNvPr>
          <p:cNvGrpSpPr/>
          <p:nvPr/>
        </p:nvGrpSpPr>
        <p:grpSpPr>
          <a:xfrm>
            <a:off x="6193368" y="2357437"/>
            <a:ext cx="5848690" cy="3563224"/>
            <a:chOff x="167382" y="1308592"/>
            <a:chExt cx="9606765" cy="4348031"/>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4CAB5A3-E2B1-4D9D-B358-96BB915F1E31}"/>
                    </a:ext>
                  </a:extLst>
                </p:cNvPr>
                <p:cNvSpPr txBox="1"/>
                <p:nvPr/>
              </p:nvSpPr>
              <p:spPr>
                <a:xfrm>
                  <a:off x="1434512" y="2540390"/>
                  <a:ext cx="5694467" cy="479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𝑆</m:t>
                            </m:r>
                          </m:e>
                          <m:sub>
                            <m:r>
                              <a:rPr lang="en-US" sz="2000" b="0" i="1" smtClean="0">
                                <a:solidFill>
                                  <a:srgbClr val="FF0000"/>
                                </a:solidFill>
                                <a:latin typeface="Cambria Math" charset="0"/>
                              </a:rPr>
                              <m:t>𝑑𝑊</m:t>
                            </m:r>
                          </m:sub>
                        </m:sSub>
                        <m:r>
                          <a:rPr lang="en-US" sz="2000" b="0" i="1" smtClean="0">
                            <a:solidFill>
                              <a:srgbClr val="FF0000"/>
                            </a:solidFill>
                            <a:latin typeface="Cambria Math" charset="0"/>
                          </a:rPr>
                          <m:t>=</m:t>
                        </m:r>
                        <m:r>
                          <a:rPr lang="en-US" sz="2000" b="0" i="1" smtClean="0">
                            <a:solidFill>
                              <a:srgbClr val="FF0000"/>
                            </a:solidFill>
                            <a:latin typeface="Cambria Math" charset="0"/>
                          </a:rPr>
                          <m:t>𝛽</m:t>
                        </m:r>
                        <m:sSub>
                          <m:sSubPr>
                            <m:ctrlPr>
                              <a:rPr lang="en-US" sz="2000" i="1">
                                <a:solidFill>
                                  <a:srgbClr val="FF0000"/>
                                </a:solidFill>
                                <a:latin typeface="Cambria Math" panose="02040503050406030204" pitchFamily="18" charset="0"/>
                              </a:rPr>
                            </m:ctrlPr>
                          </m:sSubPr>
                          <m:e>
                            <m:r>
                              <a:rPr lang="en-US" sz="2000" b="0" i="1" baseline="-25000" smtClean="0">
                                <a:solidFill>
                                  <a:srgbClr val="FF0000"/>
                                </a:solidFill>
                                <a:latin typeface="Cambria Math" panose="02040503050406030204" pitchFamily="18" charset="0"/>
                              </a:rPr>
                              <m:t>2</m:t>
                            </m:r>
                            <m:r>
                              <a:rPr lang="en-US" sz="2000" i="1">
                                <a:solidFill>
                                  <a:srgbClr val="FF0000"/>
                                </a:solidFill>
                                <a:latin typeface="Cambria Math" panose="02040503050406030204" pitchFamily="18" charset="0"/>
                              </a:rPr>
                              <m:t>𝑆</m:t>
                            </m:r>
                          </m:e>
                          <m:sub>
                            <m:r>
                              <a:rPr lang="en-US" sz="2000" i="1">
                                <a:solidFill>
                                  <a:srgbClr val="FF0000"/>
                                </a:solidFill>
                                <a:latin typeface="Cambria Math" charset="0"/>
                              </a:rPr>
                              <m:t>𝑑𝑊</m:t>
                            </m:r>
                          </m:sub>
                        </m:sSub>
                        <m:r>
                          <a:rPr lang="en-US" sz="2000" b="0" i="1" smtClean="0">
                            <a:solidFill>
                              <a:srgbClr val="FF0000"/>
                            </a:solidFill>
                            <a:latin typeface="Cambria Math" charset="0"/>
                          </a:rPr>
                          <m:t>+</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charset="0"/>
                              </a:rPr>
                              <m:t>1−</m:t>
                            </m:r>
                            <m:r>
                              <a:rPr lang="en-US" sz="2000" b="0" i="1" smtClean="0">
                                <a:solidFill>
                                  <a:srgbClr val="FF0000"/>
                                </a:solidFill>
                                <a:latin typeface="Cambria Math" charset="0"/>
                              </a:rPr>
                              <m:t>𝛽</m:t>
                            </m:r>
                            <m:r>
                              <a:rPr lang="en-US" sz="2000" b="0" i="1" baseline="-25000" smtClean="0">
                                <a:solidFill>
                                  <a:srgbClr val="FF0000"/>
                                </a:solidFill>
                                <a:latin typeface="Cambria Math" panose="02040503050406030204" pitchFamily="18" charset="0"/>
                              </a:rPr>
                              <m:t>2</m:t>
                            </m:r>
                          </m:e>
                        </m:d>
                        <m:r>
                          <a:rPr lang="en-US" sz="2000" b="0" i="1" smtClean="0">
                            <a:solidFill>
                              <a:srgbClr val="FF0000"/>
                            </a:solidFill>
                            <a:latin typeface="Cambria Math" charset="0"/>
                          </a:rPr>
                          <m:t>𝑑𝑊</m:t>
                        </m:r>
                        <m:r>
                          <a:rPr lang="en-US" sz="2000" b="0" i="1" baseline="30000" smtClean="0">
                            <a:solidFill>
                              <a:srgbClr val="FF0000"/>
                            </a:solidFill>
                            <a:latin typeface="Cambria Math" panose="02040503050406030204" pitchFamily="18" charset="0"/>
                          </a:rPr>
                          <m:t>2</m:t>
                        </m:r>
                      </m:oMath>
                    </m:oMathPara>
                  </a14:m>
                  <a:endParaRPr lang="en-US" baseline="30000"/>
                </a:p>
              </p:txBody>
            </p:sp>
          </mc:Choice>
          <mc:Fallback xmlns="">
            <p:sp>
              <p:nvSpPr>
                <p:cNvPr id="34" name="TextBox 33">
                  <a:extLst>
                    <a:ext uri="{FF2B5EF4-FFF2-40B4-BE49-F238E27FC236}">
                      <a16:creationId xmlns:a16="http://schemas.microsoft.com/office/drawing/2014/main" id="{84CAB5A3-E2B1-4D9D-B358-96BB915F1E31}"/>
                    </a:ext>
                  </a:extLst>
                </p:cNvPr>
                <p:cNvSpPr txBox="1">
                  <a:spLocks noRot="1" noChangeAspect="1" noMove="1" noResize="1" noEditPoints="1" noAdjustHandles="1" noChangeArrowheads="1" noChangeShapeType="1" noTextEdit="1"/>
                </p:cNvSpPr>
                <p:nvPr/>
              </p:nvSpPr>
              <p:spPr>
                <a:xfrm>
                  <a:off x="1434512" y="2540390"/>
                  <a:ext cx="5694467" cy="479550"/>
                </a:xfrm>
                <a:prstGeom prst="rect">
                  <a:avLst/>
                </a:prstGeom>
                <a:blipFill>
                  <a:blip r:embed="rId8"/>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1335FA-AB8B-4B3D-A9C1-752CC671C862}"/>
                    </a:ext>
                  </a:extLst>
                </p:cNvPr>
                <p:cNvSpPr txBox="1"/>
                <p:nvPr/>
              </p:nvSpPr>
              <p:spPr>
                <a:xfrm>
                  <a:off x="1434512" y="3424048"/>
                  <a:ext cx="5288142" cy="479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8000"/>
                                </a:solidFill>
                                <a:latin typeface="Cambria Math" panose="02040503050406030204" pitchFamily="18" charset="0"/>
                              </a:rPr>
                            </m:ctrlPr>
                          </m:sSubPr>
                          <m:e>
                            <m:r>
                              <a:rPr lang="en-US" sz="2000" b="0" i="1" smtClean="0">
                                <a:solidFill>
                                  <a:srgbClr val="008000"/>
                                </a:solidFill>
                                <a:latin typeface="Cambria Math" panose="02040503050406030204" pitchFamily="18" charset="0"/>
                              </a:rPr>
                              <m:t>𝑆</m:t>
                            </m:r>
                          </m:e>
                          <m:sub>
                            <m:r>
                              <a:rPr lang="en-US" sz="2000" b="0" i="1" smtClean="0">
                                <a:solidFill>
                                  <a:srgbClr val="008000"/>
                                </a:solidFill>
                                <a:latin typeface="Cambria Math" charset="0"/>
                              </a:rPr>
                              <m:t>𝑑𝑏</m:t>
                            </m:r>
                          </m:sub>
                        </m:sSub>
                        <m:r>
                          <a:rPr lang="en-US" sz="2000" b="0" i="1" smtClean="0">
                            <a:solidFill>
                              <a:srgbClr val="008000"/>
                            </a:solidFill>
                            <a:latin typeface="Cambria Math" charset="0"/>
                          </a:rPr>
                          <m:t>=</m:t>
                        </m:r>
                        <m:r>
                          <a:rPr lang="en-US" sz="2000" b="0" i="1" smtClean="0">
                            <a:solidFill>
                              <a:srgbClr val="008000"/>
                            </a:solidFill>
                            <a:latin typeface="Cambria Math" charset="0"/>
                          </a:rPr>
                          <m:t>𝛽</m:t>
                        </m:r>
                        <m:sSub>
                          <m:sSubPr>
                            <m:ctrlPr>
                              <a:rPr lang="en-US" sz="2000" i="1">
                                <a:solidFill>
                                  <a:srgbClr val="008000"/>
                                </a:solidFill>
                                <a:latin typeface="Cambria Math" panose="02040503050406030204" pitchFamily="18" charset="0"/>
                              </a:rPr>
                            </m:ctrlPr>
                          </m:sSubPr>
                          <m:e>
                            <m:r>
                              <a:rPr lang="en-US" sz="2000" b="0" i="1" baseline="-25000" smtClean="0">
                                <a:solidFill>
                                  <a:srgbClr val="008000"/>
                                </a:solidFill>
                                <a:latin typeface="Cambria Math" panose="02040503050406030204" pitchFamily="18" charset="0"/>
                              </a:rPr>
                              <m:t>2</m:t>
                            </m:r>
                            <m:r>
                              <a:rPr lang="en-US" sz="2000" i="1">
                                <a:solidFill>
                                  <a:srgbClr val="008000"/>
                                </a:solidFill>
                                <a:latin typeface="Cambria Math" panose="02040503050406030204" pitchFamily="18" charset="0"/>
                              </a:rPr>
                              <m:t>𝑆</m:t>
                            </m:r>
                          </m:e>
                          <m:sub>
                            <m:r>
                              <a:rPr lang="en-US" sz="2000" i="1">
                                <a:solidFill>
                                  <a:srgbClr val="008000"/>
                                </a:solidFill>
                                <a:latin typeface="Cambria Math" charset="0"/>
                              </a:rPr>
                              <m:t>𝑑𝑏</m:t>
                            </m:r>
                          </m:sub>
                        </m:sSub>
                        <m:r>
                          <a:rPr lang="en-US" sz="2000" b="0" i="1" smtClean="0">
                            <a:solidFill>
                              <a:srgbClr val="008000"/>
                            </a:solidFill>
                            <a:latin typeface="Cambria Math" charset="0"/>
                          </a:rPr>
                          <m:t>+</m:t>
                        </m:r>
                        <m:d>
                          <m:dPr>
                            <m:ctrlPr>
                              <a:rPr lang="en-US" sz="2000" b="0" i="1" smtClean="0">
                                <a:solidFill>
                                  <a:srgbClr val="008000"/>
                                </a:solidFill>
                                <a:latin typeface="Cambria Math" panose="02040503050406030204" pitchFamily="18" charset="0"/>
                              </a:rPr>
                            </m:ctrlPr>
                          </m:dPr>
                          <m:e>
                            <m:r>
                              <a:rPr lang="en-US" sz="2000" b="0" i="1" smtClean="0">
                                <a:solidFill>
                                  <a:srgbClr val="008000"/>
                                </a:solidFill>
                                <a:latin typeface="Cambria Math" charset="0"/>
                              </a:rPr>
                              <m:t>1−</m:t>
                            </m:r>
                            <m:r>
                              <a:rPr lang="en-US" sz="2000" b="0" i="1" smtClean="0">
                                <a:solidFill>
                                  <a:srgbClr val="008000"/>
                                </a:solidFill>
                                <a:latin typeface="Cambria Math" charset="0"/>
                              </a:rPr>
                              <m:t>𝛽</m:t>
                            </m:r>
                            <m:r>
                              <a:rPr lang="en-US" sz="2000" b="0" i="1" baseline="-25000" smtClean="0">
                                <a:solidFill>
                                  <a:srgbClr val="008000"/>
                                </a:solidFill>
                                <a:latin typeface="Cambria Math" panose="02040503050406030204" pitchFamily="18" charset="0"/>
                              </a:rPr>
                              <m:t>2</m:t>
                            </m:r>
                          </m:e>
                        </m:d>
                        <m:r>
                          <a:rPr lang="en-US" sz="2000" b="0" i="1" smtClean="0">
                            <a:solidFill>
                              <a:srgbClr val="008000"/>
                            </a:solidFill>
                            <a:latin typeface="Cambria Math" charset="0"/>
                          </a:rPr>
                          <m:t>𝑑𝑏</m:t>
                        </m:r>
                        <m:r>
                          <a:rPr lang="en-US" sz="2000" b="0" i="1" baseline="30000" smtClean="0">
                            <a:solidFill>
                              <a:srgbClr val="008000"/>
                            </a:solidFill>
                            <a:latin typeface="Cambria Math" panose="02040503050406030204" pitchFamily="18" charset="0"/>
                          </a:rPr>
                          <m:t>2</m:t>
                        </m:r>
                      </m:oMath>
                    </m:oMathPara>
                  </a14:m>
                  <a:endParaRPr lang="en-US" baseline="30000"/>
                </a:p>
              </p:txBody>
            </p:sp>
          </mc:Choice>
          <mc:Fallback xmlns="">
            <p:sp>
              <p:nvSpPr>
                <p:cNvPr id="35" name="TextBox 34">
                  <a:extLst>
                    <a:ext uri="{FF2B5EF4-FFF2-40B4-BE49-F238E27FC236}">
                      <a16:creationId xmlns:a16="http://schemas.microsoft.com/office/drawing/2014/main" id="{AD1335FA-AB8B-4B3D-A9C1-752CC671C862}"/>
                    </a:ext>
                  </a:extLst>
                </p:cNvPr>
                <p:cNvSpPr txBox="1">
                  <a:spLocks noRot="1" noChangeAspect="1" noMove="1" noResize="1" noEditPoints="1" noAdjustHandles="1" noChangeArrowheads="1" noChangeShapeType="1" noTextEdit="1"/>
                </p:cNvSpPr>
                <p:nvPr/>
              </p:nvSpPr>
              <p:spPr>
                <a:xfrm>
                  <a:off x="1434512" y="3424048"/>
                  <a:ext cx="5288142" cy="479550"/>
                </a:xfrm>
                <a:prstGeom prst="rect">
                  <a:avLst/>
                </a:prstGeom>
                <a:blipFill>
                  <a:blip r:embed="rId9"/>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A127DDB-7982-4612-81FA-26731D8DF1A4}"/>
                    </a:ext>
                  </a:extLst>
                </p:cNvPr>
                <p:cNvSpPr txBox="1"/>
                <p:nvPr/>
              </p:nvSpPr>
              <p:spPr>
                <a:xfrm>
                  <a:off x="1542749" y="4156313"/>
                  <a:ext cx="2034981" cy="60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𝑊</m:t>
                        </m:r>
                        <m:r>
                          <a:rPr lang="en-US" b="0" i="1" smtClean="0">
                            <a:latin typeface="Cambria Math" charset="0"/>
                          </a:rPr>
                          <m:t>=</m:t>
                        </m:r>
                        <m:r>
                          <a:rPr lang="en-US" b="0" i="1" smtClean="0">
                            <a:latin typeface="Cambria Math" charset="0"/>
                          </a:rPr>
                          <m:t>𝑊</m:t>
                        </m:r>
                        <m:r>
                          <a:rPr lang="en-US" b="0" i="1" smtClean="0">
                            <a:latin typeface="Cambria Math" charset="0"/>
                          </a:rPr>
                          <m:t>−</m:t>
                        </m:r>
                        <m:r>
                          <a:rPr lang="en-US" b="0" i="1" smtClean="0">
                            <a:latin typeface="Cambria Math" charset="0"/>
                          </a:rPr>
                          <m:t>𝛼</m:t>
                        </m:r>
                        <m:f>
                          <m:fPr>
                            <m:ctrlPr>
                              <a:rPr lang="en-US" b="0" i="1" smtClean="0">
                                <a:latin typeface="Cambria Math" panose="02040503050406030204" pitchFamily="18" charset="0"/>
                              </a:rPr>
                            </m:ctrlPr>
                          </m:fPr>
                          <m:num>
                            <m:r>
                              <a:rPr lang="en-US" b="0" i="1" smtClean="0">
                                <a:latin typeface="Cambria Math" panose="02040503050406030204" pitchFamily="18" charset="0"/>
                              </a:rPr>
                              <m:t>𝑑𝑊</m:t>
                            </m:r>
                          </m:num>
                          <m:den>
                            <m:rad>
                              <m:radPr>
                                <m:degHide m:val="on"/>
                                <m:ctrlPr>
                                  <a:rPr lang="en-US" b="0" i="1" smtClean="0">
                                    <a:latin typeface="Cambria Math" panose="02040503050406030204" pitchFamily="18" charset="0"/>
                                  </a:rPr>
                                </m:ctrlPr>
                              </m:radPr>
                              <m:deg/>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𝑆</m:t>
                                    </m:r>
                                  </m:e>
                                  <m:sub>
                                    <m:r>
                                      <a:rPr lang="en-US" i="1">
                                        <a:solidFill>
                                          <a:srgbClr val="FF0000"/>
                                        </a:solidFill>
                                        <a:latin typeface="Cambria Math" charset="0"/>
                                      </a:rPr>
                                      <m:t>𝑑𝑊</m:t>
                                    </m:r>
                                  </m:sub>
                                </m:sSub>
                              </m:e>
                            </m:rad>
                          </m:den>
                        </m:f>
                      </m:oMath>
                    </m:oMathPara>
                  </a14:m>
                  <a:endParaRPr lang="en-US"/>
                </a:p>
              </p:txBody>
            </p:sp>
          </mc:Choice>
          <mc:Fallback xmlns="">
            <p:sp>
              <p:nvSpPr>
                <p:cNvPr id="36" name="TextBox 35">
                  <a:extLst>
                    <a:ext uri="{FF2B5EF4-FFF2-40B4-BE49-F238E27FC236}">
                      <a16:creationId xmlns:a16="http://schemas.microsoft.com/office/drawing/2014/main" id="{6A127DDB-7982-4612-81FA-26731D8DF1A4}"/>
                    </a:ext>
                  </a:extLst>
                </p:cNvPr>
                <p:cNvSpPr txBox="1">
                  <a:spLocks noRot="1" noChangeAspect="1" noMove="1" noResize="1" noEditPoints="1" noAdjustHandles="1" noChangeArrowheads="1" noChangeShapeType="1" noTextEdit="1"/>
                </p:cNvSpPr>
                <p:nvPr/>
              </p:nvSpPr>
              <p:spPr>
                <a:xfrm>
                  <a:off x="1542749" y="4156313"/>
                  <a:ext cx="2034981" cy="602796"/>
                </a:xfrm>
                <a:prstGeom prst="rect">
                  <a:avLst/>
                </a:prstGeom>
                <a:blipFill>
                  <a:blip r:embed="rId10"/>
                  <a:stretch>
                    <a:fillRect r="-50490" b="-39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183F0CE-8108-471C-BDBC-10005704F053}"/>
                    </a:ext>
                  </a:extLst>
                </p:cNvPr>
                <p:cNvSpPr txBox="1"/>
                <p:nvPr/>
              </p:nvSpPr>
              <p:spPr>
                <a:xfrm>
                  <a:off x="167382" y="1308592"/>
                  <a:ext cx="1801967" cy="3283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FF0000"/>
                            </a:solidFill>
                            <a:latin typeface="Cambria Math" panose="02040503050406030204" pitchFamily="18" charset="0"/>
                            <a:ea typeface="Century Schoolbook" charset="0"/>
                            <a:cs typeface="Century Schoolbook" charset="0"/>
                          </a:rPr>
                          <m:t>On</m:t>
                        </m:r>
                        <m:r>
                          <a:rPr lang="en-US" sz="2000" i="0" smtClean="0">
                            <a:solidFill>
                              <a:srgbClr val="FF0000"/>
                            </a:solidFill>
                            <a:latin typeface="Cambria Math" charset="0"/>
                            <a:ea typeface="Century Schoolbook" charset="0"/>
                            <a:cs typeface="Century Schoolbook" charset="0"/>
                          </a:rPr>
                          <m:t> </m:t>
                        </m:r>
                        <m:r>
                          <m:rPr>
                            <m:sty m:val="p"/>
                          </m:rPr>
                          <a:rPr lang="en-US" sz="2000" i="0" smtClean="0">
                            <a:solidFill>
                              <a:srgbClr val="FF0000"/>
                            </a:solidFill>
                            <a:latin typeface="Cambria Math" charset="0"/>
                            <a:ea typeface="Century Schoolbook" charset="0"/>
                            <a:cs typeface="Century Schoolbook" charset="0"/>
                          </a:rPr>
                          <m:t>iteration</m:t>
                        </m:r>
                        <m:r>
                          <a:rPr lang="en-US" sz="2000" i="0" smtClean="0">
                            <a:solidFill>
                              <a:srgbClr val="FF0000"/>
                            </a:solidFill>
                            <a:latin typeface="Cambria Math" charset="0"/>
                            <a:ea typeface="Century Schoolbook" charset="0"/>
                            <a:cs typeface="Century Schoolbook" charset="0"/>
                          </a:rPr>
                          <m:t> </m:t>
                        </m:r>
                        <m:r>
                          <a:rPr lang="en-US" sz="2000" i="1" smtClean="0">
                            <a:solidFill>
                              <a:srgbClr val="FF0000"/>
                            </a:solidFill>
                            <a:latin typeface="Cambria Math" charset="0"/>
                            <a:ea typeface="Century Schoolbook" charset="0"/>
                            <a:cs typeface="Century Schoolbook" charset="0"/>
                          </a:rPr>
                          <m:t>𝑡</m:t>
                        </m:r>
                        <m:r>
                          <a:rPr lang="en-US" sz="2000" i="0" smtClean="0">
                            <a:solidFill>
                              <a:srgbClr val="FF0000"/>
                            </a:solidFill>
                            <a:latin typeface="Cambria Math" charset="0"/>
                            <a:ea typeface="Century Schoolbook" charset="0"/>
                            <a:cs typeface="Century Schoolbook" charset="0"/>
                          </a:rPr>
                          <m:t>:</m:t>
                        </m:r>
                      </m:oMath>
                    </m:oMathPara>
                  </a14:m>
                  <a:endParaRPr lang="en-US" sz="2000">
                    <a:solidFill>
                      <a:srgbClr val="FF0000"/>
                    </a:solidFill>
                    <a:latin typeface="Century Schoolbook" charset="0"/>
                    <a:ea typeface="Century Schoolbook" charset="0"/>
                    <a:cs typeface="Century Schoolbook" charset="0"/>
                  </a:endParaRPr>
                </a:p>
              </p:txBody>
            </p:sp>
          </mc:Choice>
          <mc:Fallback xmlns="">
            <p:sp>
              <p:nvSpPr>
                <p:cNvPr id="37" name="TextBox 36">
                  <a:extLst>
                    <a:ext uri="{FF2B5EF4-FFF2-40B4-BE49-F238E27FC236}">
                      <a16:creationId xmlns:a16="http://schemas.microsoft.com/office/drawing/2014/main" id="{6183F0CE-8108-471C-BDBC-10005704F053}"/>
                    </a:ext>
                  </a:extLst>
                </p:cNvPr>
                <p:cNvSpPr txBox="1">
                  <a:spLocks noRot="1" noChangeAspect="1" noMove="1" noResize="1" noEditPoints="1" noAdjustHandles="1" noChangeArrowheads="1" noChangeShapeType="1" noTextEdit="1"/>
                </p:cNvSpPr>
                <p:nvPr/>
              </p:nvSpPr>
              <p:spPr>
                <a:xfrm>
                  <a:off x="167382" y="1308592"/>
                  <a:ext cx="1801967" cy="328339"/>
                </a:xfrm>
                <a:prstGeom prst="rect">
                  <a:avLst/>
                </a:prstGeom>
                <a:blipFill>
                  <a:blip r:embed="rId11"/>
                  <a:stretch>
                    <a:fillRect r="-5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CF59969-BE01-4849-BCFB-6509A0D88AAE}"/>
                    </a:ext>
                  </a:extLst>
                </p:cNvPr>
                <p:cNvSpPr txBox="1"/>
                <p:nvPr/>
              </p:nvSpPr>
              <p:spPr>
                <a:xfrm>
                  <a:off x="913517" y="1893367"/>
                  <a:ext cx="8860630" cy="328339"/>
                </a:xfrm>
                <a:prstGeom prst="rect">
                  <a:avLst/>
                </a:prstGeom>
                <a:noFill/>
              </p:spPr>
              <p:txBody>
                <a:bodyPr wrap="square" rtlCol="0">
                  <a:spAutoFit/>
                </a:bodyPr>
                <a:lstStyle/>
                <a:p>
                  <a:r>
                    <a:rPr lang="en-US" sz="2000">
                      <a:latin typeface="Century Schoolbook" charset="0"/>
                      <a:ea typeface="Century Schoolbook" charset="0"/>
                      <a:cs typeface="Century Schoolbook" charset="0"/>
                    </a:rPr>
                    <a:t>Compute</a:t>
                  </a:r>
                  <a:r>
                    <a:rPr lang="en-US">
                      <a:latin typeface="Century Schoolbook" charset="0"/>
                      <a:ea typeface="Century Schoolbook" charset="0"/>
                      <a:cs typeface="Century Schoolbook" charset="0"/>
                    </a:rPr>
                    <a:t> </a:t>
                  </a:r>
                  <a14:m>
                    <m:oMath xmlns:m="http://schemas.openxmlformats.org/officeDocument/2006/math">
                      <m:r>
                        <a:rPr lang="en-US" sz="2000" i="1">
                          <a:solidFill>
                            <a:srgbClr val="0066FF"/>
                          </a:solidFill>
                          <a:latin typeface="Cambria Math" charset="0"/>
                          <a:ea typeface="Century Schoolbook" charset="0"/>
                          <a:cs typeface="Century Schoolbook" charset="0"/>
                        </a:rPr>
                        <m:t>𝑑𝑊</m:t>
                      </m:r>
                      <m:r>
                        <a:rPr lang="en-US" sz="2000" b="0" i="1" smtClean="0">
                          <a:solidFill>
                            <a:srgbClr val="0066FF"/>
                          </a:solidFill>
                          <a:latin typeface="Cambria Math" charset="0"/>
                          <a:ea typeface="Century Schoolbook" charset="0"/>
                          <a:cs typeface="Century Schoolbook" charset="0"/>
                        </a:rPr>
                        <m:t>,</m:t>
                      </m:r>
                      <m:r>
                        <a:rPr lang="en-US" sz="2000" i="1">
                          <a:solidFill>
                            <a:srgbClr val="0066FF"/>
                          </a:solidFill>
                          <a:latin typeface="Cambria Math" charset="0"/>
                          <a:ea typeface="Century Schoolbook" charset="0"/>
                          <a:cs typeface="Century Schoolbook" charset="0"/>
                        </a:rPr>
                        <m:t>𝑑𝑏</m:t>
                      </m:r>
                      <m:r>
                        <a:rPr lang="en-US" sz="2000" b="0" i="1" smtClean="0">
                          <a:solidFill>
                            <a:srgbClr val="0066FF"/>
                          </a:solidFill>
                          <a:latin typeface="Cambria Math" charset="0"/>
                          <a:ea typeface="Century Schoolbook" charset="0"/>
                          <a:cs typeface="Century Schoolbook" charset="0"/>
                        </a:rPr>
                        <m:t> </m:t>
                      </m:r>
                      <m:r>
                        <a:rPr lang="en-US" sz="2000" b="0" i="0" smtClean="0">
                          <a:solidFill>
                            <a:srgbClr val="0066FF"/>
                          </a:solidFill>
                          <a:latin typeface="Cambria Math" charset="0"/>
                          <a:ea typeface="Century Schoolbook" charset="0"/>
                          <a:cs typeface="Century Schoolbook" charset="0"/>
                        </a:rPr>
                        <m:t> </m:t>
                      </m:r>
                    </m:oMath>
                  </a14:m>
                  <a:r>
                    <a:rPr lang="en-US" sz="2000">
                      <a:solidFill>
                        <a:srgbClr val="0066FF"/>
                      </a:solidFill>
                      <a:latin typeface="Century Schoolbook" charset="0"/>
                      <a:ea typeface="Century Schoolbook" charset="0"/>
                      <a:cs typeface="Century Schoolbook" charset="0"/>
                    </a:rPr>
                    <a:t>on the current mini-batch</a:t>
                  </a:r>
                  <a:endParaRPr lang="en-US">
                    <a:latin typeface="Century Schoolbook" charset="0"/>
                    <a:ea typeface="Century Schoolbook" charset="0"/>
                    <a:cs typeface="Century Schoolbook" charset="0"/>
                  </a:endParaRPr>
                </a:p>
              </p:txBody>
            </p:sp>
          </mc:Choice>
          <mc:Fallback xmlns="">
            <p:sp>
              <p:nvSpPr>
                <p:cNvPr id="38" name="TextBox 37">
                  <a:extLst>
                    <a:ext uri="{FF2B5EF4-FFF2-40B4-BE49-F238E27FC236}">
                      <a16:creationId xmlns:a16="http://schemas.microsoft.com/office/drawing/2014/main" id="{1CF59969-BE01-4849-BCFB-6509A0D88AAE}"/>
                    </a:ext>
                  </a:extLst>
                </p:cNvPr>
                <p:cNvSpPr txBox="1">
                  <a:spLocks noRot="1" noChangeAspect="1" noMove="1" noResize="1" noEditPoints="1" noAdjustHandles="1" noChangeArrowheads="1" noChangeShapeType="1" noTextEdit="1"/>
                </p:cNvSpPr>
                <p:nvPr/>
              </p:nvSpPr>
              <p:spPr>
                <a:xfrm>
                  <a:off x="913517" y="1893367"/>
                  <a:ext cx="8860630" cy="328339"/>
                </a:xfrm>
                <a:prstGeom prst="rect">
                  <a:avLst/>
                </a:prstGeom>
                <a:blipFill>
                  <a:blip r:embed="rId12"/>
                  <a:stretch>
                    <a:fillRect l="-1130" t="-11364" b="-8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A6554D3-7F35-434C-8448-19ABC301E76F}"/>
                    </a:ext>
                  </a:extLst>
                </p:cNvPr>
                <p:cNvSpPr txBox="1"/>
                <p:nvPr/>
              </p:nvSpPr>
              <p:spPr>
                <a:xfrm>
                  <a:off x="1597572" y="5053827"/>
                  <a:ext cx="1980157" cy="60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𝑏</m:t>
                        </m:r>
                        <m:r>
                          <a:rPr lang="en-US" b="0" i="1" smtClean="0">
                            <a:latin typeface="Cambria Math" charset="0"/>
                          </a:rPr>
                          <m:t>=  </m:t>
                        </m:r>
                        <m:r>
                          <a:rPr lang="en-US" b="0" i="1" smtClean="0">
                            <a:latin typeface="Cambria Math" charset="0"/>
                          </a:rPr>
                          <m:t>𝑏</m:t>
                        </m:r>
                        <m:r>
                          <a:rPr lang="vi-VN" b="0" i="1" smtClean="0">
                            <a:latin typeface="Cambria Math" panose="02040503050406030204" pitchFamily="18" charset="0"/>
                          </a:rPr>
                          <m:t>  </m:t>
                        </m:r>
                        <m:r>
                          <a:rPr lang="en-US" b="0" i="1" smtClean="0">
                            <a:latin typeface="Cambria Math" charset="0"/>
                          </a:rPr>
                          <m:t>−</m:t>
                        </m:r>
                        <m:r>
                          <a:rPr lang="en-US" b="0" i="1" smtClean="0">
                            <a:latin typeface="Cambria Math" charset="0"/>
                          </a:rPr>
                          <m:t>𝛼</m:t>
                        </m:r>
                        <m:f>
                          <m:fPr>
                            <m:ctrlPr>
                              <a:rPr lang="en-US" i="1">
                                <a:latin typeface="Cambria Math" panose="02040503050406030204" pitchFamily="18" charset="0"/>
                              </a:rPr>
                            </m:ctrlPr>
                          </m:fPr>
                          <m:num>
                            <m:r>
                              <a:rPr lang="en-US" i="1">
                                <a:latin typeface="Cambria Math" panose="02040503050406030204" pitchFamily="18" charset="0"/>
                              </a:rPr>
                              <m:t>𝑑𝑊</m:t>
                            </m:r>
                          </m:num>
                          <m:den>
                            <m:rad>
                              <m:radPr>
                                <m:degHide m:val="on"/>
                                <m:ctrlPr>
                                  <a:rPr lang="en-US" i="1">
                                    <a:latin typeface="Cambria Math" panose="02040503050406030204" pitchFamily="18" charset="0"/>
                                  </a:rPr>
                                </m:ctrlPr>
                              </m:radPr>
                              <m:deg/>
                              <m:e>
                                <m:sSub>
                                  <m:sSubPr>
                                    <m:ctrlPr>
                                      <a:rPr lang="en-US" i="1">
                                        <a:solidFill>
                                          <a:srgbClr val="008000"/>
                                        </a:solidFill>
                                        <a:latin typeface="Cambria Math" panose="02040503050406030204" pitchFamily="18" charset="0"/>
                                      </a:rPr>
                                    </m:ctrlPr>
                                  </m:sSubPr>
                                  <m:e>
                                    <m:r>
                                      <a:rPr lang="en-US" i="1">
                                        <a:solidFill>
                                          <a:srgbClr val="008000"/>
                                        </a:solidFill>
                                        <a:latin typeface="Cambria Math" panose="02040503050406030204" pitchFamily="18" charset="0"/>
                                      </a:rPr>
                                      <m:t>𝑆</m:t>
                                    </m:r>
                                  </m:e>
                                  <m:sub>
                                    <m:r>
                                      <a:rPr lang="en-US" i="1">
                                        <a:solidFill>
                                          <a:srgbClr val="008000"/>
                                        </a:solidFill>
                                        <a:latin typeface="Cambria Math" charset="0"/>
                                      </a:rPr>
                                      <m:t>𝑑𝑏</m:t>
                                    </m:r>
                                  </m:sub>
                                </m:sSub>
                              </m:e>
                            </m:rad>
                          </m:den>
                        </m:f>
                      </m:oMath>
                    </m:oMathPara>
                  </a14:m>
                  <a:endParaRPr lang="en-US"/>
                </a:p>
              </p:txBody>
            </p:sp>
          </mc:Choice>
          <mc:Fallback xmlns="">
            <p:sp>
              <p:nvSpPr>
                <p:cNvPr id="39" name="TextBox 38">
                  <a:extLst>
                    <a:ext uri="{FF2B5EF4-FFF2-40B4-BE49-F238E27FC236}">
                      <a16:creationId xmlns:a16="http://schemas.microsoft.com/office/drawing/2014/main" id="{CA6554D3-7F35-434C-8448-19ABC301E76F}"/>
                    </a:ext>
                  </a:extLst>
                </p:cNvPr>
                <p:cNvSpPr txBox="1">
                  <a:spLocks noRot="1" noChangeAspect="1" noMove="1" noResize="1" noEditPoints="1" noAdjustHandles="1" noChangeArrowheads="1" noChangeShapeType="1" noTextEdit="1"/>
                </p:cNvSpPr>
                <p:nvPr/>
              </p:nvSpPr>
              <p:spPr>
                <a:xfrm>
                  <a:off x="1597572" y="5053827"/>
                  <a:ext cx="1980157" cy="602796"/>
                </a:xfrm>
                <a:prstGeom prst="rect">
                  <a:avLst/>
                </a:prstGeom>
                <a:blipFill>
                  <a:blip r:embed="rId13"/>
                  <a:stretch>
                    <a:fillRect r="-49495" b="-40741"/>
                  </a:stretch>
                </a:blipFill>
              </p:spPr>
              <p:txBody>
                <a:bodyPr/>
                <a:lstStyle/>
                <a:p>
                  <a:r>
                    <a:rPr lang="en-US">
                      <a:noFill/>
                    </a:rPr>
                    <a:t> </a:t>
                  </a:r>
                </a:p>
              </p:txBody>
            </p:sp>
          </mc:Fallback>
        </mc:AlternateContent>
      </p:grpSp>
      <p:sp>
        <p:nvSpPr>
          <p:cNvPr id="40" name="Arrow: Left-Right 39">
            <a:extLst>
              <a:ext uri="{FF2B5EF4-FFF2-40B4-BE49-F238E27FC236}">
                <a16:creationId xmlns:a16="http://schemas.microsoft.com/office/drawing/2014/main" id="{21284604-3598-4777-BC63-6B480EAE2B79}"/>
              </a:ext>
            </a:extLst>
          </p:cNvPr>
          <p:cNvSpPr/>
          <p:nvPr/>
        </p:nvSpPr>
        <p:spPr>
          <a:xfrm>
            <a:off x="3360952" y="1729891"/>
            <a:ext cx="2362200" cy="502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combined</a:t>
            </a:r>
          </a:p>
        </p:txBody>
      </p:sp>
    </p:spTree>
    <p:extLst>
      <p:ext uri="{BB962C8B-B14F-4D97-AF65-F5344CB8AC3E}">
        <p14:creationId xmlns:p14="http://schemas.microsoft.com/office/powerpoint/2010/main" val="26446956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67FB9-0524-410F-BE01-AE5CB2C6EF2A}"/>
              </a:ext>
            </a:extLst>
          </p:cNvPr>
          <p:cNvSpPr>
            <a:spLocks noGrp="1"/>
          </p:cNvSpPr>
          <p:nvPr>
            <p:ph type="title"/>
          </p:nvPr>
        </p:nvSpPr>
        <p:spPr>
          <a:xfrm>
            <a:off x="0" y="152400"/>
            <a:ext cx="7010400" cy="639762"/>
          </a:xfrm>
        </p:spPr>
        <p:txBody>
          <a:bodyPr/>
          <a:lstStyle/>
          <a:p>
            <a:r>
              <a:rPr lang="en-US"/>
              <a:t>Adam optimization</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6873E5A-3DB9-4752-9D56-7FD571ECC9B8}"/>
                  </a:ext>
                </a:extLst>
              </p:cNvPr>
              <p:cNvSpPr>
                <a:spLocks noGrp="1"/>
              </p:cNvSpPr>
              <p:nvPr>
                <p:ph idx="1"/>
              </p:nvPr>
            </p:nvSpPr>
            <p:spPr>
              <a:xfrm>
                <a:off x="152400" y="990600"/>
                <a:ext cx="11277600" cy="5131992"/>
              </a:xfrm>
            </p:spPr>
            <p:txBody>
              <a:bodyPr/>
              <a:lstStyle/>
              <a:p>
                <a:pPr marL="0" indent="0">
                  <a:buNone/>
                </a:pPr>
                <a:r>
                  <a:rPr lang="en-US" sz="2400"/>
                  <a:t>V</a:t>
                </a:r>
                <a:r>
                  <a:rPr lang="en-US" sz="2400" baseline="-25000"/>
                  <a:t>dW</a:t>
                </a:r>
                <a:r>
                  <a:rPr lang="en-US" sz="2400"/>
                  <a:t> = 0, S</a:t>
                </a:r>
                <a:r>
                  <a:rPr lang="en-US" sz="2400" baseline="-25000"/>
                  <a:t>dW</a:t>
                </a:r>
                <a:r>
                  <a:rPr lang="en-US" sz="2400"/>
                  <a:t> = 0, V</a:t>
                </a:r>
                <a:r>
                  <a:rPr lang="en-US" sz="2400" baseline="-25000"/>
                  <a:t>db</a:t>
                </a:r>
                <a:r>
                  <a:rPr lang="en-US" sz="2400"/>
                  <a:t> = 0, S</a:t>
                </a:r>
                <a:r>
                  <a:rPr lang="en-US" sz="2400" baseline="-25000"/>
                  <a:t>db</a:t>
                </a:r>
                <a:r>
                  <a:rPr lang="en-US" sz="2400"/>
                  <a:t> = 0.</a:t>
                </a:r>
              </a:p>
              <a:p>
                <a:pPr marL="0" indent="0">
                  <a:buNone/>
                </a:pPr>
                <a:r>
                  <a:rPr lang="en-US" sz="2400"/>
                  <a:t>On iteration t:</a:t>
                </a:r>
              </a:p>
              <a:p>
                <a:pPr marL="0" indent="0">
                  <a:buNone/>
                </a:pPr>
                <a:r>
                  <a:rPr lang="en-US" sz="2400"/>
                  <a:t>	Compute 𝑑𝑊,𝑑𝑏  on the current mini-batch</a:t>
                </a:r>
              </a:p>
              <a:p>
                <a:pPr marL="0" indent="0">
                  <a:buNone/>
                </a:pPr>
                <a:endParaRPr lang="en-US" sz="2400"/>
              </a:p>
              <a:p>
                <a:pPr marL="0" indent="0">
                  <a:buNone/>
                </a:pPr>
                <a:r>
                  <a:rPr lang="en-US" sz="2400"/>
                  <a:t>	V</a:t>
                </a:r>
                <a:r>
                  <a:rPr lang="en-US" sz="2400" baseline="-25000"/>
                  <a:t>dW</a:t>
                </a:r>
                <a:r>
                  <a:rPr lang="en-US" sz="2400"/>
                  <a:t> =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a:t>*VdW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a:t>)*dW	V</a:t>
                </a:r>
                <a:r>
                  <a:rPr lang="en-US" sz="2400" baseline="-25000"/>
                  <a:t>db</a:t>
                </a:r>
                <a:r>
                  <a:rPr lang="en-US" sz="2400"/>
                  <a:t> =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a:t>*V</a:t>
                </a:r>
                <a:r>
                  <a:rPr lang="en-US" sz="2400" baseline="-25000"/>
                  <a:t>db</a:t>
                </a:r>
                <a:r>
                  <a:rPr lang="en-US" sz="2400"/>
                  <a:t>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a:t>)*db</a:t>
                </a:r>
              </a:p>
              <a:p>
                <a:pPr marL="0" indent="0">
                  <a:buNone/>
                </a:pPr>
                <a:r>
                  <a:rPr lang="en-US" sz="2400"/>
                  <a:t>	S</a:t>
                </a:r>
                <a:r>
                  <a:rPr lang="en-US" sz="2400" baseline="-25000"/>
                  <a:t>dW</a:t>
                </a:r>
                <a:r>
                  <a:rPr lang="en-US" sz="2400"/>
                  <a:t> = </a:t>
                </a:r>
                <a14:m>
                  <m:oMath xmlns:m="http://schemas.openxmlformats.org/officeDocument/2006/math">
                    <m:r>
                      <a:rPr lang="en-US" sz="2400" i="1">
                        <a:solidFill>
                          <a:srgbClr val="008000"/>
                        </a:solidFill>
                        <a:latin typeface="Cambria Math" charset="0"/>
                      </a:rPr>
                      <m:t>𝛽</m:t>
                    </m:r>
                    <m:r>
                      <a:rPr lang="en-US" sz="2400" i="1" baseline="-25000">
                        <a:solidFill>
                          <a:srgbClr val="008000"/>
                        </a:solidFill>
                        <a:latin typeface="Cambria Math" panose="02040503050406030204" pitchFamily="18" charset="0"/>
                      </a:rPr>
                      <m:t>2</m:t>
                    </m:r>
                  </m:oMath>
                </a14:m>
                <a:r>
                  <a:rPr lang="en-US" sz="2400"/>
                  <a:t>*SdW + (1 - </a:t>
                </a:r>
                <a14:m>
                  <m:oMath xmlns:m="http://schemas.openxmlformats.org/officeDocument/2006/math">
                    <m:r>
                      <a:rPr lang="en-US" sz="2400" i="1">
                        <a:solidFill>
                          <a:srgbClr val="008000"/>
                        </a:solidFill>
                        <a:latin typeface="Cambria Math" charset="0"/>
                      </a:rPr>
                      <m:t>𝛽</m:t>
                    </m:r>
                    <m:r>
                      <a:rPr lang="en-US" sz="2400" i="1" baseline="-25000">
                        <a:solidFill>
                          <a:srgbClr val="008000"/>
                        </a:solidFill>
                        <a:latin typeface="Cambria Math" panose="02040503050406030204" pitchFamily="18" charset="0"/>
                      </a:rPr>
                      <m:t>2</m:t>
                    </m:r>
                  </m:oMath>
                </a14:m>
                <a:r>
                  <a:rPr lang="en-US" sz="2400"/>
                  <a:t>)*dW</a:t>
                </a:r>
                <a:r>
                  <a:rPr lang="en-US" sz="2400" baseline="30000"/>
                  <a:t>2</a:t>
                </a:r>
                <a:r>
                  <a:rPr lang="en-US" sz="2400"/>
                  <a:t>	S</a:t>
                </a:r>
                <a:r>
                  <a:rPr lang="en-US" sz="2400" baseline="-25000"/>
                  <a:t>db</a:t>
                </a:r>
                <a:r>
                  <a:rPr lang="en-US" sz="2400"/>
                  <a:t> = </a:t>
                </a:r>
                <a14:m>
                  <m:oMath xmlns:m="http://schemas.openxmlformats.org/officeDocument/2006/math">
                    <m:r>
                      <a:rPr lang="en-US" sz="2400" i="1">
                        <a:solidFill>
                          <a:srgbClr val="008000"/>
                        </a:solidFill>
                        <a:latin typeface="Cambria Math" charset="0"/>
                      </a:rPr>
                      <m:t>𝛽</m:t>
                    </m:r>
                    <m:r>
                      <a:rPr lang="en-US" sz="2400" i="1" baseline="-25000">
                        <a:solidFill>
                          <a:srgbClr val="008000"/>
                        </a:solidFill>
                        <a:latin typeface="Cambria Math" panose="02040503050406030204" pitchFamily="18" charset="0"/>
                      </a:rPr>
                      <m:t>2</m:t>
                    </m:r>
                  </m:oMath>
                </a14:m>
                <a:r>
                  <a:rPr lang="en-US" sz="2400"/>
                  <a:t>*S</a:t>
                </a:r>
                <a:r>
                  <a:rPr lang="en-US" sz="2400" baseline="-25000"/>
                  <a:t>db</a:t>
                </a:r>
                <a:r>
                  <a:rPr lang="en-US" sz="2400"/>
                  <a:t> + (1 - </a:t>
                </a:r>
                <a14:m>
                  <m:oMath xmlns:m="http://schemas.openxmlformats.org/officeDocument/2006/math">
                    <m:r>
                      <a:rPr lang="en-US" sz="2400" i="1">
                        <a:solidFill>
                          <a:srgbClr val="008000"/>
                        </a:solidFill>
                        <a:latin typeface="Cambria Math" charset="0"/>
                      </a:rPr>
                      <m:t>𝛽</m:t>
                    </m:r>
                    <m:r>
                      <a:rPr lang="en-US" sz="2400" i="1" baseline="-25000">
                        <a:solidFill>
                          <a:srgbClr val="008000"/>
                        </a:solidFill>
                        <a:latin typeface="Cambria Math" panose="02040503050406030204" pitchFamily="18" charset="0"/>
                      </a:rPr>
                      <m:t>2</m:t>
                    </m:r>
                  </m:oMath>
                </a14:m>
                <a:r>
                  <a:rPr lang="en-US" sz="2400"/>
                  <a:t>)*db</a:t>
                </a:r>
                <a:r>
                  <a:rPr lang="en-US" sz="2400" baseline="30000"/>
                  <a:t>2</a:t>
                </a:r>
              </a:p>
              <a:p>
                <a:pPr marL="0" indent="0">
                  <a:buNone/>
                </a:pPr>
                <a:endParaRPr lang="en-US" sz="2400" baseline="30000"/>
              </a:p>
              <a:p>
                <a:pPr marL="0" indent="0">
                  <a:buNone/>
                </a:pPr>
                <a:r>
                  <a:rPr lang="en-US" sz="2400"/>
                  <a:t>	V</a:t>
                </a:r>
                <a:r>
                  <a:rPr lang="en-US" sz="2400" baseline="-25000"/>
                  <a:t>dw</a:t>
                </a:r>
                <a:r>
                  <a:rPr lang="en-US" sz="2400"/>
                  <a:t>’ = V</a:t>
                </a:r>
                <a:r>
                  <a:rPr lang="en-US" sz="2400" baseline="-25000"/>
                  <a:t>dw</a:t>
                </a:r>
                <a:r>
                  <a:rPr lang="en-US" sz="2400"/>
                  <a:t>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baseline="30000"/>
                  <a:t>t</a:t>
                </a:r>
                <a:r>
                  <a:rPr lang="en-US" sz="2400"/>
                  <a:t>)			V</a:t>
                </a:r>
                <a:r>
                  <a:rPr lang="en-US" sz="2400" baseline="-25000"/>
                  <a:t>db</a:t>
                </a:r>
                <a:r>
                  <a:rPr lang="en-US" sz="2400"/>
                  <a:t>’ = V</a:t>
                </a:r>
                <a:r>
                  <a:rPr lang="en-US" sz="2400" baseline="-25000"/>
                  <a:t>db</a:t>
                </a:r>
                <a:r>
                  <a:rPr lang="en-US" sz="2400"/>
                  <a:t>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i="1" baseline="-25000">
                        <a:solidFill>
                          <a:srgbClr val="FF0000"/>
                        </a:solidFill>
                        <a:latin typeface="Cambria Math" panose="02040503050406030204" pitchFamily="18" charset="0"/>
                      </a:rPr>
                      <m:t>1</m:t>
                    </m:r>
                  </m:oMath>
                </a14:m>
                <a:r>
                  <a:rPr lang="en-US" sz="2400" baseline="30000"/>
                  <a:t>t</a:t>
                </a:r>
                <a:r>
                  <a:rPr lang="en-US" sz="2400"/>
                  <a:t>)</a:t>
                </a:r>
              </a:p>
              <a:p>
                <a:pPr marL="0" indent="0">
                  <a:buNone/>
                </a:pPr>
                <a:r>
                  <a:rPr lang="en-US" sz="2400"/>
                  <a:t>	</a:t>
                </a:r>
                <a:r>
                  <a:rPr lang="en-US" sz="2400">
                    <a:solidFill>
                      <a:srgbClr val="FF0000"/>
                    </a:solidFill>
                  </a:rPr>
                  <a:t>S</a:t>
                </a:r>
                <a:r>
                  <a:rPr lang="en-US" sz="2400" baseline="-25000">
                    <a:solidFill>
                      <a:srgbClr val="FF0000"/>
                    </a:solidFill>
                  </a:rPr>
                  <a:t>dw</a:t>
                </a:r>
                <a:r>
                  <a:rPr lang="en-US" sz="2400">
                    <a:solidFill>
                      <a:srgbClr val="FF0000"/>
                    </a:solidFill>
                  </a:rPr>
                  <a:t>’</a:t>
                </a:r>
                <a:r>
                  <a:rPr lang="en-US" sz="2400"/>
                  <a:t> = S</a:t>
                </a:r>
                <a:r>
                  <a:rPr lang="en-US" sz="2400" baseline="-25000"/>
                  <a:t>dw</a:t>
                </a:r>
                <a:r>
                  <a:rPr lang="en-US" sz="2400"/>
                  <a:t>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b="0" i="1" baseline="-25000" smtClean="0">
                        <a:solidFill>
                          <a:srgbClr val="FF0000"/>
                        </a:solidFill>
                        <a:latin typeface="Cambria Math" panose="02040503050406030204" pitchFamily="18" charset="0"/>
                      </a:rPr>
                      <m:t>2</m:t>
                    </m:r>
                  </m:oMath>
                </a14:m>
                <a:r>
                  <a:rPr lang="en-US" sz="2400" baseline="30000"/>
                  <a:t>t</a:t>
                </a:r>
                <a:r>
                  <a:rPr lang="en-US" sz="2400"/>
                  <a:t>)			</a:t>
                </a:r>
                <a:r>
                  <a:rPr lang="en-US" sz="2400">
                    <a:solidFill>
                      <a:srgbClr val="FF0000"/>
                    </a:solidFill>
                  </a:rPr>
                  <a:t>S</a:t>
                </a:r>
                <a:r>
                  <a:rPr lang="en-US" sz="2400" baseline="-25000">
                    <a:solidFill>
                      <a:srgbClr val="FF0000"/>
                    </a:solidFill>
                  </a:rPr>
                  <a:t>db</a:t>
                </a:r>
                <a:r>
                  <a:rPr lang="en-US" sz="2400">
                    <a:solidFill>
                      <a:srgbClr val="FF0000"/>
                    </a:solidFill>
                  </a:rPr>
                  <a:t>’</a:t>
                </a:r>
                <a:r>
                  <a:rPr lang="en-US" sz="2400"/>
                  <a:t> = S</a:t>
                </a:r>
                <a:r>
                  <a:rPr lang="en-US" sz="2400" baseline="-25000"/>
                  <a:t>db</a:t>
                </a:r>
                <a:r>
                  <a:rPr lang="en-US" sz="2400"/>
                  <a:t> / (1-</a:t>
                </a:r>
                <a:r>
                  <a:rPr lang="en-US" sz="2400">
                    <a:solidFill>
                      <a:srgbClr val="FF0000"/>
                    </a:solidFill>
                  </a:rPr>
                  <a:t> </a:t>
                </a:r>
                <a14:m>
                  <m:oMath xmlns:m="http://schemas.openxmlformats.org/officeDocument/2006/math">
                    <m:r>
                      <a:rPr lang="en-US" sz="2400" i="1">
                        <a:solidFill>
                          <a:srgbClr val="FF0000"/>
                        </a:solidFill>
                        <a:latin typeface="Cambria Math" charset="0"/>
                      </a:rPr>
                      <m:t>𝛽</m:t>
                    </m:r>
                    <m:r>
                      <a:rPr lang="en-US" sz="2400" b="0" i="1" baseline="-25000" smtClean="0">
                        <a:solidFill>
                          <a:srgbClr val="FF0000"/>
                        </a:solidFill>
                        <a:latin typeface="Cambria Math" panose="02040503050406030204" pitchFamily="18" charset="0"/>
                      </a:rPr>
                      <m:t>2</m:t>
                    </m:r>
                  </m:oMath>
                </a14:m>
                <a:r>
                  <a:rPr lang="en-US" sz="2400" baseline="30000"/>
                  <a:t>t</a:t>
                </a:r>
                <a:r>
                  <a:rPr lang="en-US" sz="2400"/>
                  <a:t>)</a:t>
                </a:r>
              </a:p>
              <a:p>
                <a:pPr marL="0" indent="0">
                  <a:buNone/>
                </a:pPr>
                <a:endParaRPr lang="en-US" sz="2400"/>
              </a:p>
              <a:p>
                <a:pPr marL="0" indent="0">
                  <a:buNone/>
                </a:pPr>
                <a:r>
                  <a:rPr lang="en-US" sz="2400"/>
                  <a:t>	W = W - </a:t>
                </a:r>
                <a14:m>
                  <m:oMath xmlns:m="http://schemas.openxmlformats.org/officeDocument/2006/math">
                    <m:r>
                      <a:rPr lang="en-US" sz="2400" i="1">
                        <a:latin typeface="Cambria Math" charset="0"/>
                      </a:rPr>
                      <m:t>𝛼</m:t>
                    </m:r>
                    <m:f>
                      <m:fPr>
                        <m:ctrlPr>
                          <a:rPr lang="en-US" sz="2400" i="1">
                            <a:latin typeface="Cambria Math" panose="02040503050406030204" pitchFamily="18" charset="0"/>
                          </a:rPr>
                        </m:ctrlPr>
                      </m:fPr>
                      <m:num>
                        <m:r>
                          <m:rPr>
                            <m:nor/>
                          </m:rPr>
                          <a:rPr lang="en-US" sz="2400"/>
                          <m:t>V</m:t>
                        </m:r>
                        <m:r>
                          <m:rPr>
                            <m:nor/>
                          </m:rPr>
                          <a:rPr lang="en-US" sz="2400" baseline="-25000"/>
                          <m:t>dw</m:t>
                        </m:r>
                        <m:r>
                          <m:rPr>
                            <m:nor/>
                          </m:rPr>
                          <a:rPr lang="en-US" sz="2400"/>
                          <m:t>’</m:t>
                        </m:r>
                      </m:num>
                      <m:den>
                        <m:rad>
                          <m:radPr>
                            <m:degHide m:val="on"/>
                            <m:ctrlPr>
                              <a:rPr lang="en-US" sz="2400" i="1" smtClean="0">
                                <a:latin typeface="Cambria Math" panose="02040503050406030204" pitchFamily="18" charset="0"/>
                              </a:rPr>
                            </m:ctrlPr>
                          </m:radPr>
                          <m:deg/>
                          <m:e>
                            <m:r>
                              <m:rPr>
                                <m:nor/>
                              </m:rPr>
                              <a:rPr lang="en-US" sz="2400">
                                <a:solidFill>
                                  <a:srgbClr val="FF0000"/>
                                </a:solidFill>
                              </a:rPr>
                              <m:t>S</m:t>
                            </m:r>
                            <m:r>
                              <m:rPr>
                                <m:nor/>
                              </m:rPr>
                              <a:rPr lang="en-US" sz="2400" baseline="-25000">
                                <a:solidFill>
                                  <a:srgbClr val="FF0000"/>
                                </a:solidFill>
                              </a:rPr>
                              <m:t>dw</m:t>
                            </m:r>
                            <m:r>
                              <m:rPr>
                                <m:nor/>
                              </m:rPr>
                              <a:rPr lang="en-US" sz="2400">
                                <a:solidFill>
                                  <a:srgbClr val="FF0000"/>
                                </a:solidFill>
                              </a:rPr>
                              <m:t>’</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𝜀</m:t>
                            </m:r>
                          </m:e>
                        </m:rad>
                      </m:den>
                    </m:f>
                  </m:oMath>
                </a14:m>
                <a:r>
                  <a:rPr lang="en-US" sz="2400"/>
                  <a:t>			b = b - </a:t>
                </a:r>
                <a14:m>
                  <m:oMath xmlns:m="http://schemas.openxmlformats.org/officeDocument/2006/math">
                    <m:r>
                      <a:rPr lang="en-US" sz="2400" i="1">
                        <a:latin typeface="Cambria Math" charset="0"/>
                      </a:rPr>
                      <m:t>𝛼</m:t>
                    </m:r>
                    <m:f>
                      <m:fPr>
                        <m:ctrlPr>
                          <a:rPr lang="en-US" sz="2400" i="1">
                            <a:latin typeface="Cambria Math" panose="02040503050406030204" pitchFamily="18" charset="0"/>
                          </a:rPr>
                        </m:ctrlPr>
                      </m:fPr>
                      <m:num>
                        <m:r>
                          <m:rPr>
                            <m:nor/>
                          </m:rPr>
                          <a:rPr lang="en-US" sz="2400"/>
                          <m:t>V</m:t>
                        </m:r>
                        <m:r>
                          <m:rPr>
                            <m:nor/>
                          </m:rPr>
                          <a:rPr lang="en-US" sz="2400" baseline="-25000"/>
                          <m:t>db</m:t>
                        </m:r>
                        <m:r>
                          <m:rPr>
                            <m:nor/>
                          </m:rPr>
                          <a:rPr lang="en-US" sz="2400"/>
                          <m:t>’</m:t>
                        </m:r>
                      </m:num>
                      <m:den>
                        <m:rad>
                          <m:radPr>
                            <m:degHide m:val="on"/>
                            <m:ctrlPr>
                              <a:rPr lang="en-US" sz="2400" i="1">
                                <a:latin typeface="Cambria Math" panose="02040503050406030204" pitchFamily="18" charset="0"/>
                              </a:rPr>
                            </m:ctrlPr>
                          </m:radPr>
                          <m:deg/>
                          <m:e>
                            <m:r>
                              <m:rPr>
                                <m:nor/>
                              </m:rPr>
                              <a:rPr lang="en-US" sz="2400" smtClean="0">
                                <a:solidFill>
                                  <a:srgbClr val="FF0000"/>
                                </a:solidFill>
                              </a:rPr>
                              <m:t>S</m:t>
                            </m:r>
                            <m:r>
                              <m:rPr>
                                <m:nor/>
                              </m:rPr>
                              <a:rPr lang="en-US" sz="2400" baseline="-25000" smtClean="0">
                                <a:solidFill>
                                  <a:srgbClr val="FF0000"/>
                                </a:solidFill>
                              </a:rPr>
                              <m:t>db</m:t>
                            </m:r>
                            <m:r>
                              <m:rPr>
                                <m:nor/>
                              </m:rPr>
                              <a:rPr lang="en-US" sz="2400" smtClean="0">
                                <a:solidFill>
                                  <a:srgbClr val="FF0000"/>
                                </a:solidFill>
                              </a:rPr>
                              <m:t>’</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𝜀</m:t>
                            </m:r>
                          </m:e>
                        </m:rad>
                      </m:den>
                    </m:f>
                  </m:oMath>
                </a14:m>
                <a:endParaRPr lang="en-US" sz="2400"/>
              </a:p>
            </p:txBody>
          </p:sp>
        </mc:Choice>
        <mc:Fallback xmlns="">
          <p:sp>
            <p:nvSpPr>
              <p:cNvPr id="8" name="Content Placeholder 7">
                <a:extLst>
                  <a:ext uri="{FF2B5EF4-FFF2-40B4-BE49-F238E27FC236}">
                    <a16:creationId xmlns:a16="http://schemas.microsoft.com/office/drawing/2014/main" id="{E6873E5A-3DB9-4752-9D56-7FD571ECC9B8}"/>
                  </a:ext>
                </a:extLst>
              </p:cNvPr>
              <p:cNvSpPr>
                <a:spLocks noGrp="1" noRot="1" noChangeAspect="1" noMove="1" noResize="1" noEditPoints="1" noAdjustHandles="1" noChangeArrowheads="1" noChangeShapeType="1" noTextEdit="1"/>
              </p:cNvSpPr>
              <p:nvPr>
                <p:ph idx="1"/>
              </p:nvPr>
            </p:nvSpPr>
            <p:spPr>
              <a:xfrm>
                <a:off x="152400" y="990600"/>
                <a:ext cx="11277600" cy="5131992"/>
              </a:xfrm>
              <a:blipFill>
                <a:blip r:embed="rId2"/>
                <a:stretch>
                  <a:fillRect l="-811" t="-83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5B8F091-FFF5-4160-BBF4-3A341679B895}"/>
              </a:ext>
            </a:extLst>
          </p:cNvPr>
          <p:cNvSpPr/>
          <p:nvPr/>
        </p:nvSpPr>
        <p:spPr>
          <a:xfrm>
            <a:off x="914400" y="2590800"/>
            <a:ext cx="8839200" cy="1199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11F5A8-B41C-42C3-BFF3-42D14405A7E1}"/>
              </a:ext>
            </a:extLst>
          </p:cNvPr>
          <p:cNvSpPr/>
          <p:nvPr/>
        </p:nvSpPr>
        <p:spPr>
          <a:xfrm>
            <a:off x="904568" y="3886200"/>
            <a:ext cx="88392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205517-838A-484F-90FE-CB96E3F06D3B}"/>
              </a:ext>
            </a:extLst>
          </p:cNvPr>
          <p:cNvSpPr/>
          <p:nvPr/>
        </p:nvSpPr>
        <p:spPr>
          <a:xfrm>
            <a:off x="904568" y="5277246"/>
            <a:ext cx="8839200" cy="845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27EF5D-278C-4457-919F-7E3B1B25AE70}"/>
              </a:ext>
            </a:extLst>
          </p:cNvPr>
          <p:cNvSpPr txBox="1"/>
          <p:nvPr/>
        </p:nvSpPr>
        <p:spPr>
          <a:xfrm>
            <a:off x="9902722" y="2821344"/>
            <a:ext cx="1338828" cy="369332"/>
          </a:xfrm>
          <a:prstGeom prst="rect">
            <a:avLst/>
          </a:prstGeom>
          <a:noFill/>
        </p:spPr>
        <p:txBody>
          <a:bodyPr wrap="none" rtlCol="0">
            <a:spAutoFit/>
          </a:bodyPr>
          <a:lstStyle/>
          <a:p>
            <a:r>
              <a:rPr lang="en-US">
                <a:solidFill>
                  <a:srgbClr val="00B050"/>
                </a:solidFill>
              </a:rPr>
              <a:t>Momentum</a:t>
            </a:r>
          </a:p>
        </p:txBody>
      </p:sp>
      <p:sp>
        <p:nvSpPr>
          <p:cNvPr id="13" name="TextBox 12">
            <a:extLst>
              <a:ext uri="{FF2B5EF4-FFF2-40B4-BE49-F238E27FC236}">
                <a16:creationId xmlns:a16="http://schemas.microsoft.com/office/drawing/2014/main" id="{E72BAFD1-F882-4819-A33C-C60A75C6FA6F}"/>
              </a:ext>
            </a:extLst>
          </p:cNvPr>
          <p:cNvSpPr txBox="1"/>
          <p:nvPr/>
        </p:nvSpPr>
        <p:spPr>
          <a:xfrm>
            <a:off x="9902722" y="3244334"/>
            <a:ext cx="1184940" cy="369332"/>
          </a:xfrm>
          <a:prstGeom prst="rect">
            <a:avLst/>
          </a:prstGeom>
          <a:noFill/>
        </p:spPr>
        <p:txBody>
          <a:bodyPr wrap="none" rtlCol="0">
            <a:spAutoFit/>
          </a:bodyPr>
          <a:lstStyle/>
          <a:p>
            <a:r>
              <a:rPr lang="en-US">
                <a:solidFill>
                  <a:srgbClr val="00B050"/>
                </a:solidFill>
              </a:rPr>
              <a:t>RMSProp</a:t>
            </a:r>
          </a:p>
        </p:txBody>
      </p:sp>
      <p:sp>
        <p:nvSpPr>
          <p:cNvPr id="14" name="TextBox 13">
            <a:extLst>
              <a:ext uri="{FF2B5EF4-FFF2-40B4-BE49-F238E27FC236}">
                <a16:creationId xmlns:a16="http://schemas.microsoft.com/office/drawing/2014/main" id="{3A99C98B-C102-48FB-826E-BEC9A6A2712F}"/>
              </a:ext>
            </a:extLst>
          </p:cNvPr>
          <p:cNvSpPr txBox="1"/>
          <p:nvPr/>
        </p:nvSpPr>
        <p:spPr>
          <a:xfrm>
            <a:off x="9902722" y="4221797"/>
            <a:ext cx="2136878" cy="646331"/>
          </a:xfrm>
          <a:prstGeom prst="rect">
            <a:avLst/>
          </a:prstGeom>
          <a:noFill/>
        </p:spPr>
        <p:txBody>
          <a:bodyPr wrap="square" rtlCol="0">
            <a:spAutoFit/>
          </a:bodyPr>
          <a:lstStyle/>
          <a:p>
            <a:r>
              <a:rPr lang="en-US">
                <a:solidFill>
                  <a:srgbClr val="0066FF"/>
                </a:solidFill>
              </a:rPr>
              <a:t>Exponential Average weight</a:t>
            </a:r>
          </a:p>
        </p:txBody>
      </p:sp>
    </p:spTree>
    <p:extLst>
      <p:ext uri="{BB962C8B-B14F-4D97-AF65-F5344CB8AC3E}">
        <p14:creationId xmlns:p14="http://schemas.microsoft.com/office/powerpoint/2010/main" val="182825930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A036-A140-4726-8008-4FBA6A433BE6}"/>
              </a:ext>
            </a:extLst>
          </p:cNvPr>
          <p:cNvSpPr>
            <a:spLocks noGrp="1"/>
          </p:cNvSpPr>
          <p:nvPr>
            <p:ph type="title"/>
          </p:nvPr>
        </p:nvSpPr>
        <p:spPr/>
        <p:txBody>
          <a:bodyPr/>
          <a:lstStyle/>
          <a:p>
            <a:r>
              <a:rPr lang="en-US"/>
              <a:t>Các siêu tham số của Adam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90F1DF-6AD9-4BA8-BB7C-7FB67EC05D4F}"/>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charset="0"/>
                      </a:rPr>
                      <m:t>𝛼</m:t>
                    </m:r>
                  </m:oMath>
                </a14:m>
                <a:r>
                  <a:rPr lang="en-US"/>
                  <a:t>: tốc độ học (learning rate) </a:t>
                </a:r>
                <a:r>
                  <a:rPr lang="en-US">
                    <a:sym typeface="Wingdings" panose="05000000000000000000" pitchFamily="2" charset="2"/>
                  </a:rPr>
                  <a:t> tùy chỉnh (tuning) khi chạy.</a:t>
                </a:r>
              </a:p>
              <a:p>
                <a:pPr marL="514350" indent="-514350">
                  <a:buFont typeface="+mj-lt"/>
                  <a:buAutoNum type="arabicPeriod"/>
                </a:pPr>
                <a14:m>
                  <m:oMath xmlns:m="http://schemas.openxmlformats.org/officeDocument/2006/math">
                    <m:r>
                      <a:rPr lang="en-US" i="1">
                        <a:solidFill>
                          <a:srgbClr val="FF0000"/>
                        </a:solidFill>
                        <a:latin typeface="Cambria Math" charset="0"/>
                      </a:rPr>
                      <m:t>𝛽</m:t>
                    </m:r>
                    <m:r>
                      <a:rPr lang="en-US" i="1" baseline="-25000">
                        <a:solidFill>
                          <a:srgbClr val="FF0000"/>
                        </a:solidFill>
                        <a:latin typeface="Cambria Math" panose="02040503050406030204" pitchFamily="18" charset="0"/>
                      </a:rPr>
                      <m:t>1</m:t>
                    </m:r>
                  </m:oMath>
                </a14:m>
                <a:r>
                  <a:rPr lang="en-US"/>
                  <a:t>: hệ số học của momentum </a:t>
                </a:r>
                <a:r>
                  <a:rPr lang="en-US">
                    <a:sym typeface="Wingdings" panose="05000000000000000000" pitchFamily="2" charset="2"/>
                  </a:rPr>
                  <a:t> giá trị mặc định là 0.9.</a:t>
                </a:r>
              </a:p>
              <a:p>
                <a:pPr marL="914400" lvl="1" indent="-514350"/>
                <a:r>
                  <a:rPr lang="en-US" i="1">
                    <a:solidFill>
                      <a:srgbClr val="000099"/>
                    </a:solidFill>
                    <a:sym typeface="Wingdings" panose="05000000000000000000" pitchFamily="2" charset="2"/>
                  </a:rPr>
                  <a:t>First moment: tính dW</a:t>
                </a:r>
              </a:p>
              <a:p>
                <a:pPr marL="514350" indent="-514350">
                  <a:buFont typeface="+mj-lt"/>
                  <a:buAutoNum type="arabicPeriod"/>
                </a:pPr>
                <a14:m>
                  <m:oMath xmlns:m="http://schemas.openxmlformats.org/officeDocument/2006/math">
                    <m:r>
                      <a:rPr lang="en-US" i="1">
                        <a:solidFill>
                          <a:srgbClr val="008000"/>
                        </a:solidFill>
                        <a:latin typeface="Cambria Math" charset="0"/>
                      </a:rPr>
                      <m:t>𝛽</m:t>
                    </m:r>
                    <m:r>
                      <a:rPr lang="en-US" i="1" baseline="-25000">
                        <a:solidFill>
                          <a:srgbClr val="008000"/>
                        </a:solidFill>
                        <a:latin typeface="Cambria Math" panose="02040503050406030204" pitchFamily="18" charset="0"/>
                      </a:rPr>
                      <m:t>2</m:t>
                    </m:r>
                  </m:oMath>
                </a14:m>
                <a:r>
                  <a:rPr lang="en-US"/>
                  <a:t>: hệ số học của RMSProp </a:t>
                </a:r>
                <a:r>
                  <a:rPr lang="en-US">
                    <a:sym typeface="Wingdings" panose="05000000000000000000" pitchFamily="2" charset="2"/>
                  </a:rPr>
                  <a:t> giá trị mặc định là 0.999.</a:t>
                </a:r>
              </a:p>
              <a:p>
                <a:pPr marL="914400" lvl="1" indent="-514350"/>
                <a:r>
                  <a:rPr lang="en-US" i="1">
                    <a:solidFill>
                      <a:srgbClr val="000099"/>
                    </a:solidFill>
                    <a:sym typeface="Wingdings" panose="05000000000000000000" pitchFamily="2" charset="2"/>
                  </a:rPr>
                  <a:t>Second moment: dW</a:t>
                </a:r>
                <a:r>
                  <a:rPr lang="en-US" i="1" baseline="30000">
                    <a:solidFill>
                      <a:srgbClr val="000099"/>
                    </a:solidFill>
                    <a:sym typeface="Wingdings" panose="05000000000000000000" pitchFamily="2" charset="2"/>
                  </a:rPr>
                  <a:t>2</a:t>
                </a:r>
              </a:p>
              <a:p>
                <a:pPr marL="514350" indent="-514350">
                  <a:buFont typeface="+mj-lt"/>
                  <a:buAutoNum type="arabicPeriod"/>
                </a:pPr>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𝜀</m:t>
                    </m:r>
                  </m:oMath>
                </a14:m>
                <a:r>
                  <a:rPr lang="en-US"/>
                  <a:t>: hệ số canh chỉnh </a:t>
                </a:r>
                <a:r>
                  <a:rPr lang="en-US">
                    <a:sym typeface="Wingdings" panose="05000000000000000000" pitchFamily="2" charset="2"/>
                  </a:rPr>
                  <a:t> giá trị mặc định là 10</a:t>
                </a:r>
                <a:r>
                  <a:rPr lang="en-US" baseline="30000">
                    <a:sym typeface="Wingdings" panose="05000000000000000000" pitchFamily="2" charset="2"/>
                  </a:rPr>
                  <a:t>-8</a:t>
                </a:r>
                <a:r>
                  <a:rPr lang="en-US">
                    <a:sym typeface="Wingdings" panose="05000000000000000000" pitchFamily="2" charset="2"/>
                  </a:rPr>
                  <a:t>.</a:t>
                </a:r>
              </a:p>
              <a:p>
                <a:pPr marL="514350" indent="-514350">
                  <a:buFont typeface="+mj-lt"/>
                  <a:buAutoNum type="arabicPeriod"/>
                </a:pPr>
                <a:endParaRPr lang="en-US">
                  <a:sym typeface="Wingdings" panose="05000000000000000000" pitchFamily="2" charset="2"/>
                </a:endParaRPr>
              </a:p>
              <a:p>
                <a:pPr marL="0" indent="0">
                  <a:buNone/>
                </a:pPr>
                <a:r>
                  <a:rPr lang="en-US">
                    <a:sym typeface="Wingdings" panose="05000000000000000000" pitchFamily="2" charset="2"/>
                  </a:rPr>
                  <a:t> Adam: </a:t>
                </a:r>
                <a:r>
                  <a:rPr lang="en-US" i="1">
                    <a:sym typeface="Wingdings" panose="05000000000000000000" pitchFamily="2" charset="2"/>
                  </a:rPr>
                  <a:t>Adaptive moment estimation. (Andrew Ng.)</a:t>
                </a:r>
                <a:endParaRPr lang="en-US" i="1"/>
              </a:p>
            </p:txBody>
          </p:sp>
        </mc:Choice>
        <mc:Fallback xmlns="">
          <p:sp>
            <p:nvSpPr>
              <p:cNvPr id="3" name="Content Placeholder 2">
                <a:extLst>
                  <a:ext uri="{FF2B5EF4-FFF2-40B4-BE49-F238E27FC236}">
                    <a16:creationId xmlns:a16="http://schemas.microsoft.com/office/drawing/2014/main" id="{6790F1DF-6AD9-4BA8-BB7C-7FB67EC05D4F}"/>
                  </a:ext>
                </a:extLst>
              </p:cNvPr>
              <p:cNvSpPr>
                <a:spLocks noGrp="1" noRot="1" noChangeAspect="1" noMove="1" noResize="1" noEditPoints="1" noAdjustHandles="1" noChangeArrowheads="1" noChangeShapeType="1" noTextEdit="1"/>
              </p:cNvSpPr>
              <p:nvPr>
                <p:ph idx="1"/>
              </p:nvPr>
            </p:nvSpPr>
            <p:spPr>
              <a:blipFill>
                <a:blip r:embed="rId2"/>
                <a:stretch>
                  <a:fillRect l="-1111" t="-1482"/>
                </a:stretch>
              </a:blipFill>
            </p:spPr>
            <p:txBody>
              <a:bodyPr/>
              <a:lstStyle/>
              <a:p>
                <a:r>
                  <a:rPr lang="en-US">
                    <a:noFill/>
                  </a:rPr>
                  <a:t> </a:t>
                </a:r>
              </a:p>
            </p:txBody>
          </p:sp>
        </mc:Fallback>
      </mc:AlternateContent>
    </p:spTree>
    <p:extLst>
      <p:ext uri="{BB962C8B-B14F-4D97-AF65-F5344CB8AC3E}">
        <p14:creationId xmlns:p14="http://schemas.microsoft.com/office/powerpoint/2010/main" val="192513015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AF79-BC2B-7C49-A9BE-9C5D221A1D90}"/>
              </a:ext>
            </a:extLst>
          </p:cNvPr>
          <p:cNvSpPr>
            <a:spLocks noGrp="1"/>
          </p:cNvSpPr>
          <p:nvPr>
            <p:ph type="title"/>
          </p:nvPr>
        </p:nvSpPr>
        <p:spPr>
          <a:xfrm>
            <a:off x="762000" y="3505200"/>
            <a:ext cx="10972800" cy="1143000"/>
          </a:xfrm>
        </p:spPr>
        <p:txBody>
          <a:bodyPr/>
          <a:lstStyle/>
          <a:p>
            <a:pPr algn="l"/>
            <a:r>
              <a:rPr lang="en-US"/>
              <a:t>Learing rate decay</a:t>
            </a:r>
          </a:p>
        </p:txBody>
      </p:sp>
    </p:spTree>
    <p:extLst>
      <p:ext uri="{BB962C8B-B14F-4D97-AF65-F5344CB8AC3E}">
        <p14:creationId xmlns:p14="http://schemas.microsoft.com/office/powerpoint/2010/main" val="114730445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657C-C0F2-4BC7-9DEF-EA48B85041EB}"/>
              </a:ext>
            </a:extLst>
          </p:cNvPr>
          <p:cNvSpPr>
            <a:spLocks noGrp="1"/>
          </p:cNvSpPr>
          <p:nvPr>
            <p:ph type="title"/>
          </p:nvPr>
        </p:nvSpPr>
        <p:spPr/>
        <p:txBody>
          <a:bodyPr/>
          <a:lstStyle/>
          <a:p>
            <a:r>
              <a:rPr lang="en-US"/>
              <a:t>Learning rate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64494-E6AA-405C-9D9E-73FA8E3FE3FE}"/>
                  </a:ext>
                </a:extLst>
              </p:cNvPr>
              <p:cNvSpPr>
                <a:spLocks noGrp="1"/>
              </p:cNvSpPr>
              <p:nvPr>
                <p:ph idx="1"/>
              </p:nvPr>
            </p:nvSpPr>
            <p:spPr/>
            <p:txBody>
              <a:bodyPr/>
              <a:lstStyle/>
              <a:p>
                <a:r>
                  <a:rPr lang="en-US" dirty="0" err="1"/>
                  <a:t>Đây</a:t>
                </a:r>
                <a:r>
                  <a:rPr lang="en-US" dirty="0"/>
                  <a:t> </a:t>
                </a:r>
                <a:r>
                  <a:rPr lang="en-US" dirty="0" err="1"/>
                  <a:t>là</a:t>
                </a:r>
                <a:r>
                  <a:rPr lang="en-US" dirty="0"/>
                  <a:t> </a:t>
                </a:r>
                <a:r>
                  <a:rPr lang="en-US" dirty="0" err="1"/>
                  <a:t>một</a:t>
                </a:r>
                <a:r>
                  <a:rPr lang="en-US" dirty="0"/>
                  <a:t> </a:t>
                </a:r>
                <a:r>
                  <a:rPr lang="en-US" dirty="0" err="1"/>
                  <a:t>kỹ</a:t>
                </a:r>
                <a:r>
                  <a:rPr lang="en-US" dirty="0"/>
                  <a:t> </a:t>
                </a:r>
                <a:r>
                  <a:rPr lang="en-US" dirty="0" err="1"/>
                  <a:t>thuật</a:t>
                </a:r>
                <a:r>
                  <a:rPr lang="en-US" dirty="0"/>
                  <a:t> </a:t>
                </a:r>
                <a:r>
                  <a:rPr lang="en-US" dirty="0" err="1"/>
                  <a:t>tối</a:t>
                </a:r>
                <a:r>
                  <a:rPr lang="en-US" dirty="0"/>
                  <a:t> </a:t>
                </a:r>
                <a:r>
                  <a:rPr lang="vi-VN" dirty="0"/>
                  <a:t>ư</a:t>
                </a:r>
                <a:r>
                  <a:rPr lang="en-US" dirty="0"/>
                  <a:t>u </a:t>
                </a:r>
                <a:r>
                  <a:rPr lang="en-US" dirty="0" err="1"/>
                  <a:t>dành</a:t>
                </a:r>
                <a:r>
                  <a:rPr lang="en-US" dirty="0"/>
                  <a:t> </a:t>
                </a:r>
                <a:r>
                  <a:rPr lang="en-US" dirty="0" err="1"/>
                  <a:t>cho</a:t>
                </a:r>
                <a:r>
                  <a:rPr lang="en-US" dirty="0"/>
                  <a:t> </a:t>
                </a:r>
                <a:r>
                  <a:rPr lang="en-US" dirty="0" err="1"/>
                  <a:t>mạng</a:t>
                </a:r>
                <a:r>
                  <a:rPr lang="en-US" dirty="0"/>
                  <a:t> neural </a:t>
                </a:r>
                <a:r>
                  <a:rPr lang="en-US" dirty="0" err="1">
                    <a:solidFill>
                      <a:srgbClr val="FF0000"/>
                    </a:solidFill>
                  </a:rPr>
                  <a:t>bằng</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nghiệm</a:t>
                </a:r>
                <a:r>
                  <a:rPr lang="en-US" dirty="0">
                    <a:solidFill>
                      <a:srgbClr val="FF0000"/>
                    </a:solidFill>
                  </a:rPr>
                  <a:t> </a:t>
                </a:r>
                <a:r>
                  <a:rPr lang="en-US" dirty="0" err="1">
                    <a:solidFill>
                      <a:srgbClr val="FF0000"/>
                    </a:solidFill>
                  </a:rPr>
                  <a:t>nhằm</a:t>
                </a:r>
                <a:r>
                  <a:rPr lang="en-US" dirty="0"/>
                  <a:t> </a:t>
                </a:r>
                <a:r>
                  <a:rPr lang="en-US" dirty="0" err="1"/>
                  <a:t>tìm</a:t>
                </a:r>
                <a:r>
                  <a:rPr lang="en-US" dirty="0"/>
                  <a:t> ra </a:t>
                </a:r>
                <a:r>
                  <a:rPr lang="en-US" dirty="0" err="1"/>
                  <a:t>giá</a:t>
                </a:r>
                <a:r>
                  <a:rPr lang="en-US" dirty="0"/>
                  <a:t> </a:t>
                </a:r>
                <a:r>
                  <a:rPr lang="en-US" dirty="0" err="1"/>
                  <a:t>trị</a:t>
                </a:r>
                <a:r>
                  <a:rPr lang="en-US" dirty="0"/>
                  <a:t> </a:t>
                </a:r>
                <a:r>
                  <a:rPr lang="en-US" dirty="0" err="1"/>
                  <a:t>tốc</a:t>
                </a:r>
                <a:r>
                  <a:rPr lang="en-US" dirty="0"/>
                  <a:t> </a:t>
                </a:r>
                <a:r>
                  <a:rPr lang="en-US" dirty="0" err="1"/>
                  <a:t>độ</a:t>
                </a:r>
                <a:r>
                  <a:rPr lang="en-US" dirty="0"/>
                  <a:t> </a:t>
                </a:r>
                <a:r>
                  <a:rPr lang="en-US" dirty="0" err="1"/>
                  <a:t>học</a:t>
                </a:r>
                <a:r>
                  <a:rPr lang="en-US" dirty="0"/>
                  <a:t> </a:t>
                </a:r>
                <a14:m>
                  <m:oMath xmlns:m="http://schemas.openxmlformats.org/officeDocument/2006/math">
                    <m:r>
                      <a:rPr lang="en-US" i="1">
                        <a:latin typeface="Cambria Math" charset="0"/>
                      </a:rPr>
                      <m:t>𝛼</m:t>
                    </m:r>
                  </m:oMath>
                </a14:m>
                <a:r>
                  <a:rPr lang="en-US" dirty="0"/>
                  <a:t> (learning rate) </a:t>
                </a:r>
                <a:r>
                  <a:rPr lang="en-US" dirty="0" err="1"/>
                  <a:t>tốt</a:t>
                </a:r>
                <a:r>
                  <a:rPr lang="en-US" dirty="0"/>
                  <a:t> </a:t>
                </a:r>
                <a:r>
                  <a:rPr lang="en-US" dirty="0" err="1"/>
                  <a:t>nhất</a:t>
                </a:r>
                <a:r>
                  <a:rPr lang="en-US" dirty="0"/>
                  <a:t>.</a:t>
                </a:r>
              </a:p>
              <a:p>
                <a:r>
                  <a:rPr lang="en-US" dirty="0"/>
                  <a:t>Learning rate </a:t>
                </a:r>
                <a:r>
                  <a:rPr lang="en-US" dirty="0" err="1"/>
                  <a:t>gồm</a:t>
                </a:r>
                <a:r>
                  <a:rPr lang="en-US" dirty="0"/>
                  <a:t> 2 b</a:t>
                </a:r>
                <a:r>
                  <a:rPr lang="vi-VN" dirty="0"/>
                  <a:t>ư</a:t>
                </a:r>
                <a:r>
                  <a:rPr lang="en-US" dirty="0" err="1"/>
                  <a:t>ớc</a:t>
                </a:r>
                <a:r>
                  <a:rPr lang="en-US" dirty="0"/>
                  <a:t>:</a:t>
                </a:r>
              </a:p>
              <a:p>
                <a:pPr lvl="1"/>
                <a:r>
                  <a:rPr lang="en-US" dirty="0">
                    <a:solidFill>
                      <a:srgbClr val="FF0000"/>
                    </a:solidFill>
                  </a:rPr>
                  <a:t>B</a:t>
                </a:r>
                <a:r>
                  <a:rPr lang="vi-VN" dirty="0">
                    <a:solidFill>
                      <a:srgbClr val="FF0000"/>
                    </a:solidFill>
                  </a:rPr>
                  <a:t>ư</a:t>
                </a:r>
                <a:r>
                  <a:rPr lang="en-US" dirty="0" err="1">
                    <a:solidFill>
                      <a:srgbClr val="FF0000"/>
                    </a:solidFill>
                  </a:rPr>
                  <a:t>ớc</a:t>
                </a:r>
                <a:r>
                  <a:rPr lang="en-US" dirty="0">
                    <a:solidFill>
                      <a:srgbClr val="FF0000"/>
                    </a:solidFill>
                  </a:rPr>
                  <a:t> 1: </a:t>
                </a:r>
                <a:r>
                  <a:rPr lang="en-US" dirty="0" err="1">
                    <a:solidFill>
                      <a:srgbClr val="FF0000"/>
                    </a:solidFill>
                  </a:rPr>
                  <a:t>Khởi</a:t>
                </a:r>
                <a:r>
                  <a:rPr lang="en-US" dirty="0">
                    <a:solidFill>
                      <a:srgbClr val="FF0000"/>
                    </a:solidFill>
                  </a:rPr>
                  <a:t> </a:t>
                </a:r>
                <a:r>
                  <a:rPr lang="en-US" dirty="0" err="1">
                    <a:solidFill>
                      <a:srgbClr val="FF0000"/>
                    </a:solidFill>
                  </a:rPr>
                  <a:t>tạo</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14:m>
                  <m:oMath xmlns:m="http://schemas.openxmlformats.org/officeDocument/2006/math">
                    <m:r>
                      <a:rPr lang="en-US" i="1">
                        <a:solidFill>
                          <a:srgbClr val="FF0000"/>
                        </a:solidFill>
                        <a:latin typeface="Cambria Math" charset="0"/>
                      </a:rPr>
                      <m:t>𝛼</m:t>
                    </m:r>
                  </m:oMath>
                </a14:m>
                <a:r>
                  <a:rPr lang="en-US" dirty="0">
                    <a:solidFill>
                      <a:srgbClr val="FF0000"/>
                    </a:solidFill>
                  </a:rPr>
                  <a:t>. </a:t>
                </a:r>
                <a:r>
                  <a:rPr lang="en-US" dirty="0" err="1">
                    <a:solidFill>
                      <a:srgbClr val="FF0000"/>
                    </a:solidFill>
                  </a:rPr>
                  <a:t>Thường</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một</a:t>
                </a:r>
                <a:r>
                  <a:rPr lang="en-US" dirty="0">
                    <a:solidFill>
                      <a:srgbClr val="FF0000"/>
                    </a:solidFill>
                  </a:rPr>
                  <a:t> con </a:t>
                </a:r>
                <a:r>
                  <a:rPr lang="en-US" dirty="0" err="1">
                    <a:solidFill>
                      <a:srgbClr val="FF0000"/>
                    </a:solidFill>
                  </a:rPr>
                  <a:t>số</a:t>
                </a:r>
                <a:r>
                  <a:rPr lang="en-US" dirty="0">
                    <a:solidFill>
                      <a:srgbClr val="FF0000"/>
                    </a:solidFill>
                  </a:rPr>
                  <a:t> </a:t>
                </a:r>
                <a:r>
                  <a:rPr lang="en-US" dirty="0" err="1">
                    <a:solidFill>
                      <a:srgbClr val="FF0000"/>
                    </a:solidFill>
                  </a:rPr>
                  <a:t>lớn</a:t>
                </a:r>
                <a:r>
                  <a:rPr lang="en-US" dirty="0">
                    <a:solidFill>
                      <a:srgbClr val="FF0000"/>
                    </a:solidFill>
                  </a:rPr>
                  <a:t>.</a:t>
                </a:r>
              </a:p>
              <a:p>
                <a:pPr lvl="1"/>
                <a:r>
                  <a:rPr lang="en-US" dirty="0"/>
                  <a:t>B</a:t>
                </a:r>
                <a:r>
                  <a:rPr lang="vi-VN" dirty="0"/>
                  <a:t>ư</a:t>
                </a:r>
                <a:r>
                  <a:rPr lang="en-US" dirty="0" err="1"/>
                  <a:t>ớc</a:t>
                </a:r>
                <a:r>
                  <a:rPr lang="en-US" dirty="0"/>
                  <a:t> 2: </a:t>
                </a:r>
                <a:r>
                  <a:rPr lang="en-US" dirty="0" err="1"/>
                  <a:t>Lần</a:t>
                </a:r>
                <a:r>
                  <a:rPr lang="en-US" dirty="0"/>
                  <a:t> l</a:t>
                </a:r>
                <a:r>
                  <a:rPr lang="vi-VN" dirty="0"/>
                  <a:t>ư</a:t>
                </a:r>
                <a:r>
                  <a:rPr lang="en-US" dirty="0" err="1"/>
                  <a:t>ợt</a:t>
                </a:r>
                <a:r>
                  <a:rPr lang="en-US" dirty="0"/>
                  <a:t> </a:t>
                </a:r>
                <a:r>
                  <a:rPr lang="en-US" dirty="0" err="1"/>
                  <a:t>giảm</a:t>
                </a:r>
                <a:r>
                  <a:rPr lang="en-US" dirty="0"/>
                  <a:t> </a:t>
                </a:r>
                <a:r>
                  <a:rPr lang="en-US" dirty="0" err="1"/>
                  <a:t>giá</a:t>
                </a:r>
                <a:r>
                  <a:rPr lang="en-US" dirty="0"/>
                  <a:t> </a:t>
                </a:r>
                <a:r>
                  <a:rPr lang="en-US" dirty="0" err="1"/>
                  <a:t>trị</a:t>
                </a:r>
                <a:r>
                  <a:rPr lang="en-US" dirty="0"/>
                  <a:t> </a:t>
                </a:r>
                <a14:m>
                  <m:oMath xmlns:m="http://schemas.openxmlformats.org/officeDocument/2006/math">
                    <m:r>
                      <a:rPr lang="en-US" i="1">
                        <a:latin typeface="Cambria Math" charset="0"/>
                      </a:rPr>
                      <m:t>𝛼</m:t>
                    </m:r>
                  </m:oMath>
                </a14:m>
                <a:r>
                  <a:rPr lang="en-US" dirty="0"/>
                  <a:t> qua </a:t>
                </a:r>
                <a:r>
                  <a:rPr lang="en-US" dirty="0" err="1"/>
                  <a:t>các</a:t>
                </a:r>
                <a:r>
                  <a:rPr lang="en-US" dirty="0"/>
                  <a:t> </a:t>
                </a:r>
                <a:r>
                  <a:rPr lang="en-US" dirty="0" err="1"/>
                  <a:t>bước</a:t>
                </a:r>
                <a:r>
                  <a:rPr lang="en-US" dirty="0"/>
                  <a:t> </a:t>
                </a:r>
                <a:r>
                  <a:rPr lang="en-US" dirty="0" err="1"/>
                  <a:t>lặp</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hội</a:t>
                </a:r>
                <a:r>
                  <a:rPr lang="en-US" dirty="0"/>
                  <a:t> </a:t>
                </a:r>
                <a:r>
                  <a:rPr lang="en-US" dirty="0" err="1"/>
                  <a:t>tụ</a:t>
                </a:r>
                <a:r>
                  <a:rPr lang="en-US" dirty="0"/>
                  <a:t>. </a:t>
                </a:r>
              </a:p>
            </p:txBody>
          </p:sp>
        </mc:Choice>
        <mc:Fallback xmlns="">
          <p:sp>
            <p:nvSpPr>
              <p:cNvPr id="3" name="Content Placeholder 2">
                <a:extLst>
                  <a:ext uri="{FF2B5EF4-FFF2-40B4-BE49-F238E27FC236}">
                    <a16:creationId xmlns:a16="http://schemas.microsoft.com/office/drawing/2014/main" id="{4E264494-E6AA-405C-9D9E-73FA8E3FE3FE}"/>
                  </a:ext>
                </a:extLst>
              </p:cNvPr>
              <p:cNvSpPr>
                <a:spLocks noGrp="1" noRot="1" noChangeAspect="1" noMove="1" noResize="1" noEditPoints="1" noAdjustHandles="1" noChangeArrowheads="1" noChangeShapeType="1" noTextEdit="1"/>
              </p:cNvSpPr>
              <p:nvPr>
                <p:ph idx="1"/>
              </p:nvPr>
            </p:nvSpPr>
            <p:spPr>
              <a:blipFill>
                <a:blip r:embed="rId2"/>
                <a:stretch>
                  <a:fillRect l="-1000" t="-14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A8C4E65-1566-4658-B68B-FD1DD1E68655}"/>
              </a:ext>
            </a:extLst>
          </p:cNvPr>
          <p:cNvSpPr txBox="1"/>
          <p:nvPr/>
        </p:nvSpPr>
        <p:spPr>
          <a:xfrm>
            <a:off x="990600" y="5756832"/>
            <a:ext cx="3796745" cy="369332"/>
          </a:xfrm>
          <a:prstGeom prst="rect">
            <a:avLst/>
          </a:prstGeom>
          <a:noFill/>
        </p:spPr>
        <p:txBody>
          <a:bodyPr wrap="none" rtlCol="0">
            <a:spAutoFit/>
          </a:bodyPr>
          <a:lstStyle/>
          <a:p>
            <a:r>
              <a:rPr lang="en-US">
                <a:hlinkClick r:id="rId3"/>
              </a:rPr>
              <a:t>https://arxiv.org/pdf/1908.01878.pdf</a:t>
            </a:r>
            <a:endParaRPr lang="en-US"/>
          </a:p>
        </p:txBody>
      </p:sp>
    </p:spTree>
    <p:extLst>
      <p:ext uri="{BB962C8B-B14F-4D97-AF65-F5344CB8AC3E}">
        <p14:creationId xmlns:p14="http://schemas.microsoft.com/office/powerpoint/2010/main" val="37647878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B780-3F7F-479D-856A-9FC03DD9DFED}"/>
              </a:ext>
            </a:extLst>
          </p:cNvPr>
          <p:cNvSpPr>
            <a:spLocks noGrp="1"/>
          </p:cNvSpPr>
          <p:nvPr>
            <p:ph type="title"/>
          </p:nvPr>
        </p:nvSpPr>
        <p:spPr/>
        <p:txBody>
          <a:bodyPr/>
          <a:lstStyle/>
          <a:p>
            <a:r>
              <a:rPr lang="en-US"/>
              <a:t>Ví dụ</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B89E6F-39AB-4066-834B-2BB600D979C1}"/>
                  </a:ext>
                </a:extLst>
              </p:cNvPr>
              <p:cNvSpPr>
                <a:spLocks noGrp="1"/>
              </p:cNvSpPr>
              <p:nvPr>
                <p:ph idx="1"/>
              </p:nvPr>
            </p:nvSpPr>
            <p:spPr/>
            <p:txBody>
              <a:bodyPr/>
              <a:lstStyle/>
              <a:p>
                <a:r>
                  <a:rPr lang="en-US"/>
                  <a:t>Giả sử có n epoch. Learning rate sẽ giảm qua từng epoch với công thức sau:</a:t>
                </a:r>
              </a:p>
              <a:p>
                <a:pPr marL="0" indent="0">
                  <a:buNone/>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charset="0"/>
                        </a:rPr>
                        <m:t>𝛼</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i="1">
                              <a:solidFill>
                                <a:srgbClr val="FF0000"/>
                              </a:solidFill>
                              <a:latin typeface="Cambria Math" charset="0"/>
                            </a:rPr>
                            <m:t>𝛼</m:t>
                          </m:r>
                          <m:r>
                            <a:rPr lang="en-US" b="0" i="1" baseline="-25000" smtClean="0">
                              <a:solidFill>
                                <a:srgbClr val="FF0000"/>
                              </a:solidFill>
                              <a:latin typeface="Cambria Math" panose="02040503050406030204" pitchFamily="18" charset="0"/>
                            </a:rPr>
                            <m:t>0</m:t>
                          </m:r>
                        </m:num>
                        <m:den>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𝑑𝑒𝑐𝑎</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𝑟𝑎𝑡𝑒</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𝑒𝑝𝑜𝑐</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𝑛𝑢𝑚</m:t>
                              </m:r>
                            </m:sub>
                          </m:sSub>
                        </m:den>
                      </m:f>
                    </m:oMath>
                  </m:oMathPara>
                </a14:m>
                <a:endParaRPr lang="en-US"/>
              </a:p>
              <a:p>
                <a:pPr marL="0" indent="0">
                  <a:buNone/>
                </a:pPr>
                <a:r>
                  <a:rPr lang="en-US"/>
                  <a:t>Ví dụ: </a:t>
                </a:r>
                <a14:m>
                  <m:oMath xmlns:m="http://schemas.openxmlformats.org/officeDocument/2006/math">
                    <m:r>
                      <a:rPr lang="en-US" i="1">
                        <a:latin typeface="Cambria Math" charset="0"/>
                      </a:rPr>
                      <m:t>𝛼</m:t>
                    </m:r>
                    <m:r>
                      <a:rPr lang="en-US" i="1" baseline="-25000">
                        <a:latin typeface="Cambria Math" panose="02040503050406030204" pitchFamily="18" charset="0"/>
                      </a:rPr>
                      <m:t>0</m:t>
                    </m:r>
                  </m:oMath>
                </a14:m>
                <a:r>
                  <a:rPr lang="en-US"/>
                  <a:t>=0.2, decay rate = 1</a:t>
                </a:r>
              </a:p>
              <a:p>
                <a:pPr marL="0" indent="0">
                  <a:buNone/>
                </a:pPr>
                <a:r>
                  <a:rPr lang="en-US"/>
                  <a:t>	Epoch 1: </a:t>
                </a:r>
                <a14:m>
                  <m:oMath xmlns:m="http://schemas.openxmlformats.org/officeDocument/2006/math">
                    <m:r>
                      <a:rPr lang="en-US" i="1">
                        <a:latin typeface="Cambria Math" charset="0"/>
                      </a:rPr>
                      <m:t>𝛼</m:t>
                    </m:r>
                  </m:oMath>
                </a14:m>
                <a:r>
                  <a:rPr lang="en-US"/>
                  <a:t> = 0.2 / (1+1*1) = 0.1.</a:t>
                </a:r>
              </a:p>
              <a:p>
                <a:pPr marL="0" indent="0">
                  <a:buNone/>
                </a:pPr>
                <a:r>
                  <a:rPr lang="en-US"/>
                  <a:t>	</a:t>
                </a:r>
                <a:r>
                  <a:rPr lang="en-US">
                    <a:solidFill>
                      <a:srgbClr val="FF0000"/>
                    </a:solidFill>
                  </a:rPr>
                  <a:t>Epoch 2: </a:t>
                </a:r>
                <a14:m>
                  <m:oMath xmlns:m="http://schemas.openxmlformats.org/officeDocument/2006/math">
                    <m:r>
                      <a:rPr lang="en-US" i="1">
                        <a:solidFill>
                          <a:srgbClr val="FF0000"/>
                        </a:solidFill>
                        <a:latin typeface="Cambria Math" charset="0"/>
                      </a:rPr>
                      <m:t>𝛼</m:t>
                    </m:r>
                  </m:oMath>
                </a14:m>
                <a:r>
                  <a:rPr lang="en-US">
                    <a:solidFill>
                      <a:srgbClr val="FF0000"/>
                    </a:solidFill>
                  </a:rPr>
                  <a:t> = 0.2 / (1+1*2) = 0.067.</a:t>
                </a:r>
              </a:p>
              <a:p>
                <a:pPr marL="0" indent="0">
                  <a:buNone/>
                </a:pPr>
                <a:r>
                  <a:rPr lang="en-US"/>
                  <a:t>	Epoch 3: </a:t>
                </a:r>
                <a14:m>
                  <m:oMath xmlns:m="http://schemas.openxmlformats.org/officeDocument/2006/math">
                    <m:r>
                      <a:rPr lang="en-US" i="1">
                        <a:latin typeface="Cambria Math" charset="0"/>
                      </a:rPr>
                      <m:t>𝛼</m:t>
                    </m:r>
                  </m:oMath>
                </a14:m>
                <a:r>
                  <a:rPr lang="en-US"/>
                  <a:t> = 0.2 / (1+1*3) = 0.05.</a:t>
                </a:r>
              </a:p>
              <a:p>
                <a:pPr marL="0" indent="0">
                  <a:buNone/>
                </a:pPr>
                <a:r>
                  <a:rPr lang="en-US"/>
                  <a:t>	</a:t>
                </a:r>
                <a:r>
                  <a:rPr lang="en-US">
                    <a:solidFill>
                      <a:srgbClr val="FF0000"/>
                    </a:solidFill>
                  </a:rPr>
                  <a:t>Epoch 4: </a:t>
                </a:r>
                <a14:m>
                  <m:oMath xmlns:m="http://schemas.openxmlformats.org/officeDocument/2006/math">
                    <m:r>
                      <a:rPr lang="en-US" i="1">
                        <a:solidFill>
                          <a:srgbClr val="FF0000"/>
                        </a:solidFill>
                        <a:latin typeface="Cambria Math" charset="0"/>
                      </a:rPr>
                      <m:t>𝛼</m:t>
                    </m:r>
                  </m:oMath>
                </a14:m>
                <a:r>
                  <a:rPr lang="en-US">
                    <a:solidFill>
                      <a:srgbClr val="FF0000"/>
                    </a:solidFill>
                  </a:rPr>
                  <a:t> = 0.2 / (1+1*4) = 0.04.</a:t>
                </a:r>
              </a:p>
              <a:p>
                <a:pPr marL="0" indent="0">
                  <a:buNone/>
                </a:pPr>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5CB89E6F-39AB-4066-834B-2BB600D979C1}"/>
                  </a:ext>
                </a:extLst>
              </p:cNvPr>
              <p:cNvSpPr>
                <a:spLocks noGrp="1" noRot="1" noChangeAspect="1" noMove="1" noResize="1" noEditPoints="1" noAdjustHandles="1" noChangeArrowheads="1" noChangeShapeType="1" noTextEdit="1"/>
              </p:cNvSpPr>
              <p:nvPr>
                <p:ph idx="1"/>
              </p:nvPr>
            </p:nvSpPr>
            <p:spPr>
              <a:blipFill>
                <a:blip r:embed="rId2"/>
                <a:stretch>
                  <a:fillRect l="-1111" t="-148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F6CDCEE-4A7B-4CC6-B925-8ED047306A42}"/>
              </a:ext>
            </a:extLst>
          </p:cNvPr>
          <p:cNvCxnSpPr/>
          <p:nvPr/>
        </p:nvCxnSpPr>
        <p:spPr>
          <a:xfrm>
            <a:off x="7772400" y="3962400"/>
            <a:ext cx="0" cy="1905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F6E329E0-437B-4057-AF3D-2B05ED41F345}"/>
              </a:ext>
            </a:extLst>
          </p:cNvPr>
          <p:cNvSpPr txBox="1"/>
          <p:nvPr/>
        </p:nvSpPr>
        <p:spPr>
          <a:xfrm>
            <a:off x="8229601" y="4495800"/>
            <a:ext cx="2743200" cy="646331"/>
          </a:xfrm>
          <a:prstGeom prst="rect">
            <a:avLst/>
          </a:prstGeom>
          <a:noFill/>
        </p:spPr>
        <p:txBody>
          <a:bodyPr wrap="square" rtlCol="0">
            <a:spAutoFit/>
          </a:bodyPr>
          <a:lstStyle/>
          <a:p>
            <a:r>
              <a:rPr lang="en-US">
                <a:solidFill>
                  <a:srgbClr val="FF0000"/>
                </a:solidFill>
              </a:rPr>
              <a:t>Giá trị leanring rate giảm dần. </a:t>
            </a:r>
          </a:p>
        </p:txBody>
      </p:sp>
    </p:spTree>
    <p:extLst>
      <p:ext uri="{BB962C8B-B14F-4D97-AF65-F5344CB8AC3E}">
        <p14:creationId xmlns:p14="http://schemas.microsoft.com/office/powerpoint/2010/main" val="28087996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9D738-C404-43F7-989F-98341B0D20BB}"/>
              </a:ext>
            </a:extLst>
          </p:cNvPr>
          <p:cNvSpPr>
            <a:spLocks noGrp="1"/>
          </p:cNvSpPr>
          <p:nvPr>
            <p:ph type="title"/>
          </p:nvPr>
        </p:nvSpPr>
        <p:spPr/>
        <p:txBody>
          <a:bodyPr/>
          <a:lstStyle/>
          <a:p>
            <a:r>
              <a:rPr lang="en-US" sz="4000"/>
              <a:t>Một số công thức giảm learning rate khác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281582-8CF8-485D-8DB3-440B3C0F954C}"/>
                  </a:ext>
                </a:extLst>
              </p:cNvPr>
              <p:cNvSpPr>
                <a:spLocks noGrp="1"/>
              </p:cNvSpPr>
              <p:nvPr>
                <p:ph idx="1"/>
              </p:nvPr>
            </p:nvSpPr>
            <p:spPr/>
            <p:txBody>
              <a:bodyPr/>
              <a:lstStyle/>
              <a:p>
                <a:pPr>
                  <a:lnSpc>
                    <a:spcPct val="150000"/>
                  </a:lnSpc>
                </a:pPr>
                <a14:m>
                  <m:oMath xmlns:m="http://schemas.openxmlformats.org/officeDocument/2006/math">
                    <m:r>
                      <a:rPr lang="en-US" i="1" smtClean="0">
                        <a:latin typeface="Cambria Math"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0.95</m:t>
                        </m:r>
                      </m:e>
                      <m:sup>
                        <m:r>
                          <a:rPr lang="en-US" b="0" i="1" smtClean="0">
                            <a:solidFill>
                              <a:srgbClr val="FF0000"/>
                            </a:solidFill>
                            <a:latin typeface="Cambria Math" panose="02040503050406030204" pitchFamily="18" charset="0"/>
                          </a:rPr>
                          <m:t>𝑒𝑝𝑜𝑐h</m:t>
                        </m:r>
                        <m:r>
                          <a:rPr lang="en-US" b="0" i="1" smtClean="0">
                            <a:solidFill>
                              <a:srgbClr val="FF0000"/>
                            </a:solidFill>
                            <a:latin typeface="Cambria Math" panose="02040503050406030204" pitchFamily="18" charset="0"/>
                          </a:rPr>
                          <m:t>_</m:t>
                        </m:r>
                        <m:r>
                          <a:rPr lang="en-US" b="0" i="1" smtClean="0">
                            <a:solidFill>
                              <a:srgbClr val="FF0000"/>
                            </a:solidFill>
                            <a:latin typeface="Cambria Math" panose="02040503050406030204" pitchFamily="18" charset="0"/>
                          </a:rPr>
                          <m:t>𝑛𝑢𝑚</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𝑒𝑥𝑝𝑜𝑛𝑒𝑡𝑖𝑎𝑙𝑙𝑦</m:t>
                    </m:r>
                    <m:r>
                      <a:rPr lang="en-US" b="0" i="1" smtClean="0">
                        <a:solidFill>
                          <a:srgbClr val="FF0000"/>
                        </a:solidFill>
                        <a:latin typeface="Cambria Math" panose="02040503050406030204" pitchFamily="18" charset="0"/>
                      </a:rPr>
                      <m:t>_</m:t>
                    </m:r>
                    <m:r>
                      <a:rPr lang="en-US" b="0" i="1" smtClean="0">
                        <a:solidFill>
                          <a:srgbClr val="FF0000"/>
                        </a:solidFill>
                        <a:latin typeface="Cambria Math" panose="02040503050406030204" pitchFamily="18" charset="0"/>
                      </a:rPr>
                      <m:t>𝑑𝑒𝑐𝑎𝑦</m:t>
                    </m:r>
                  </m:oMath>
                </a14:m>
                <a:endParaRPr lang="en-US"/>
              </a:p>
              <a:p>
                <a:pPr>
                  <a:lnSpc>
                    <a:spcPct val="150000"/>
                  </a:lnSpc>
                </a:pPr>
                <a14:m>
                  <m:oMath xmlns:m="http://schemas.openxmlformats.org/officeDocument/2006/math">
                    <m:r>
                      <a:rPr lang="en-US" i="1">
                        <a:latin typeface="Cambria Math" charset="0"/>
                      </a:rPr>
                      <m:t>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𝑘</m:t>
                        </m:r>
                      </m:num>
                      <m:den>
                        <m:rad>
                          <m:radPr>
                            <m:degHide m:val="on"/>
                            <m:ctrlPr>
                              <a:rPr lang="en-US" b="0" i="1" smtClean="0">
                                <a:latin typeface="Cambria Math" panose="02040503050406030204" pitchFamily="18" charset="0"/>
                              </a:rPr>
                            </m:ctrlPr>
                          </m:radPr>
                          <m:deg/>
                          <m:e>
                            <m:r>
                              <a:rPr lang="en-US" i="1" smtClean="0">
                                <a:solidFill>
                                  <a:srgbClr val="FF0000"/>
                                </a:solidFill>
                                <a:latin typeface="Cambria Math" panose="02040503050406030204" pitchFamily="18" charset="0"/>
                              </a:rPr>
                              <m:t>𝑒𝑝𝑜𝑐h</m:t>
                            </m:r>
                            <m:r>
                              <a:rPr lang="en-US" i="1" smtClean="0">
                                <a:solidFill>
                                  <a:srgbClr val="FF0000"/>
                                </a:solidFill>
                                <a:latin typeface="Cambria Math" panose="02040503050406030204" pitchFamily="18" charset="0"/>
                              </a:rPr>
                              <m:t>_</m:t>
                            </m:r>
                            <m:r>
                              <a:rPr lang="en-US" i="1" smtClean="0">
                                <a:solidFill>
                                  <a:srgbClr val="FF0000"/>
                                </a:solidFill>
                                <a:latin typeface="Cambria Math" panose="02040503050406030204" pitchFamily="18" charset="0"/>
                              </a:rPr>
                              <m:t>𝑛𝑢𝑚</m:t>
                            </m:r>
                          </m:e>
                        </m:ra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𝛼</m:t>
                        </m:r>
                      </m:e>
                      <m:sub>
                        <m:r>
                          <a:rPr lang="en-US" i="1">
                            <a:latin typeface="Cambria Math" panose="02040503050406030204" pitchFamily="18" charset="0"/>
                          </a:rPr>
                          <m:t>0</m:t>
                        </m:r>
                      </m:sub>
                    </m:sSub>
                  </m:oMath>
                </a14:m>
                <a:r>
                  <a:rPr lang="en-US"/>
                  <a:t> (có thể thay </a:t>
                </a:r>
                <a14:m>
                  <m:oMath xmlns:m="http://schemas.openxmlformats.org/officeDocument/2006/math">
                    <m:r>
                      <a:rPr lang="en-US" i="1">
                        <a:solidFill>
                          <a:srgbClr val="FF0000"/>
                        </a:solidFill>
                        <a:latin typeface="Cambria Math" panose="02040503050406030204" pitchFamily="18" charset="0"/>
                      </a:rPr>
                      <m:t>𝑒𝑝𝑜𝑐h</m:t>
                    </m:r>
                    <m:r>
                      <a:rPr lang="en-US" i="1">
                        <a:solidFill>
                          <a:srgbClr val="FF0000"/>
                        </a:solidFill>
                        <a:latin typeface="Cambria Math" panose="02040503050406030204" pitchFamily="18" charset="0"/>
                      </a:rPr>
                      <m:t>_</m:t>
                    </m:r>
                    <m:r>
                      <a:rPr lang="en-US" i="1">
                        <a:solidFill>
                          <a:srgbClr val="FF0000"/>
                        </a:solidFill>
                        <a:latin typeface="Cambria Math" panose="02040503050406030204" pitchFamily="18" charset="0"/>
                      </a:rPr>
                      <m:t>𝑛𝑢𝑚</m:t>
                    </m:r>
                  </m:oMath>
                </a14:m>
                <a:r>
                  <a:rPr lang="en-US"/>
                  <a:t> bằng t – số bước iteration)</a:t>
                </a:r>
              </a:p>
              <a:p>
                <a:pPr>
                  <a:lnSpc>
                    <a:spcPct val="150000"/>
                  </a:lnSpc>
                </a:pPr>
                <a:r>
                  <a:rPr lang="en-US"/>
                  <a:t>Tự chỉnh bằng tay (manually)</a:t>
                </a:r>
              </a:p>
            </p:txBody>
          </p:sp>
        </mc:Choice>
        <mc:Fallback xmlns="">
          <p:sp>
            <p:nvSpPr>
              <p:cNvPr id="3" name="Content Placeholder 2">
                <a:extLst>
                  <a:ext uri="{FF2B5EF4-FFF2-40B4-BE49-F238E27FC236}">
                    <a16:creationId xmlns:a16="http://schemas.microsoft.com/office/drawing/2014/main" id="{5C281582-8CF8-485D-8DB3-440B3C0F954C}"/>
                  </a:ext>
                </a:extLst>
              </p:cNvPr>
              <p:cNvSpPr>
                <a:spLocks noGrp="1" noRot="1" noChangeAspect="1" noMove="1" noResize="1" noEditPoints="1" noAdjustHandles="1" noChangeArrowheads="1" noChangeShapeType="1" noTextEdit="1"/>
              </p:cNvSpPr>
              <p:nvPr>
                <p:ph idx="1"/>
              </p:nvPr>
            </p:nvSpPr>
            <p:spPr>
              <a:blipFill>
                <a:blip r:embed="rId2"/>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150473694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CDA1-3E4F-4B8E-B53A-E9D1B2A5D8F6}"/>
              </a:ext>
            </a:extLst>
          </p:cNvPr>
          <p:cNvSpPr>
            <a:spLocks noGrp="1"/>
          </p:cNvSpPr>
          <p:nvPr>
            <p:ph type="title"/>
          </p:nvPr>
        </p:nvSpPr>
        <p:spPr/>
        <p:txBody>
          <a:bodyPr/>
          <a:lstStyle/>
          <a:p>
            <a:r>
              <a:rPr lang="en-US"/>
              <a:t>Tổng kết</a:t>
            </a:r>
          </a:p>
        </p:txBody>
      </p:sp>
      <p:sp>
        <p:nvSpPr>
          <p:cNvPr id="3" name="Content Placeholder 2">
            <a:extLst>
              <a:ext uri="{FF2B5EF4-FFF2-40B4-BE49-F238E27FC236}">
                <a16:creationId xmlns:a16="http://schemas.microsoft.com/office/drawing/2014/main" id="{B5D3A85E-EBC9-49F5-BEE0-83442A31BA10}"/>
              </a:ext>
            </a:extLst>
          </p:cNvPr>
          <p:cNvSpPr>
            <a:spLocks noGrp="1"/>
          </p:cNvSpPr>
          <p:nvPr>
            <p:ph idx="1"/>
          </p:nvPr>
        </p:nvSpPr>
        <p:spPr>
          <a:xfrm>
            <a:off x="457200" y="1166018"/>
            <a:ext cx="11534468" cy="4853782"/>
          </a:xfrm>
        </p:spPr>
        <p:txBody>
          <a:bodyPr/>
          <a:lstStyle/>
          <a:p>
            <a:r>
              <a:rPr lang="en-US" dirty="0">
                <a:solidFill>
                  <a:srgbClr val="FF0000"/>
                </a:solidFill>
              </a:rPr>
              <a:t>Batch vs Mini-batch training. </a:t>
            </a:r>
          </a:p>
          <a:p>
            <a:pPr lvl="1"/>
            <a:r>
              <a:rPr lang="en-US" dirty="0"/>
              <a:t>Batch: train </a:t>
            </a:r>
            <a:r>
              <a:rPr lang="en-US" dirty="0" err="1"/>
              <a:t>hết</a:t>
            </a:r>
            <a:r>
              <a:rPr lang="en-US" dirty="0"/>
              <a:t> </a:t>
            </a:r>
            <a:r>
              <a:rPr lang="en-US" dirty="0" err="1"/>
              <a:t>dữ</a:t>
            </a:r>
            <a:r>
              <a:rPr lang="en-US" dirty="0"/>
              <a:t> </a:t>
            </a:r>
            <a:r>
              <a:rPr lang="en-US" dirty="0" err="1"/>
              <a:t>liệu</a:t>
            </a:r>
            <a:r>
              <a:rPr lang="en-US" dirty="0"/>
              <a:t>. Mini-batch: </a:t>
            </a:r>
            <a:r>
              <a:rPr lang="en-US" dirty="0" err="1"/>
              <a:t>chía</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ra </a:t>
            </a:r>
            <a:r>
              <a:rPr lang="en-US" dirty="0" err="1"/>
              <a:t>thành</a:t>
            </a:r>
            <a:r>
              <a:rPr lang="en-US" dirty="0"/>
              <a:t> </a:t>
            </a:r>
            <a:r>
              <a:rPr lang="en-US" dirty="0" err="1"/>
              <a:t>từng</a:t>
            </a:r>
            <a:r>
              <a:rPr lang="en-US" dirty="0"/>
              <a:t> </a:t>
            </a:r>
            <a:r>
              <a:rPr lang="en-US" dirty="0" err="1"/>
              <a:t>khoảng</a:t>
            </a:r>
            <a:r>
              <a:rPr lang="en-US" dirty="0"/>
              <a:t> </a:t>
            </a:r>
            <a:r>
              <a:rPr lang="en-US" dirty="0" err="1"/>
              <a:t>nhỏ</a:t>
            </a:r>
            <a:r>
              <a:rPr lang="en-US" dirty="0"/>
              <a:t>. </a:t>
            </a:r>
            <a:r>
              <a:rPr lang="en-US" dirty="0" err="1"/>
              <a:t>Mỗi</a:t>
            </a:r>
            <a:r>
              <a:rPr lang="en-US" dirty="0"/>
              <a:t> </a:t>
            </a:r>
            <a:r>
              <a:rPr lang="en-US" dirty="0" err="1"/>
              <a:t>một</a:t>
            </a:r>
            <a:r>
              <a:rPr lang="en-US" dirty="0"/>
              <a:t> </a:t>
            </a:r>
            <a:r>
              <a:rPr lang="en-US" dirty="0" err="1"/>
              <a:t>lần</a:t>
            </a:r>
            <a:r>
              <a:rPr lang="en-US" dirty="0"/>
              <a:t> train </a:t>
            </a:r>
            <a:r>
              <a:rPr lang="en-US" dirty="0" err="1"/>
              <a:t>trên</a:t>
            </a:r>
            <a:r>
              <a:rPr lang="en-US" dirty="0"/>
              <a:t> </a:t>
            </a:r>
            <a:r>
              <a:rPr lang="en-US" dirty="0" err="1"/>
              <a:t>khoảng</a:t>
            </a:r>
            <a:r>
              <a:rPr lang="en-US" dirty="0"/>
              <a:t> </a:t>
            </a:r>
            <a:r>
              <a:rPr lang="en-US" dirty="0" err="1"/>
              <a:t>nhỏ</a:t>
            </a:r>
            <a:r>
              <a:rPr lang="en-US" dirty="0"/>
              <a:t> </a:t>
            </a:r>
            <a:r>
              <a:rPr lang="en-US" dirty="0" err="1"/>
              <a:t>gọi</a:t>
            </a:r>
            <a:r>
              <a:rPr lang="en-US" dirty="0"/>
              <a:t> </a:t>
            </a:r>
            <a:r>
              <a:rPr lang="en-US" dirty="0" err="1"/>
              <a:t>là</a:t>
            </a:r>
            <a:r>
              <a:rPr lang="en-US" dirty="0"/>
              <a:t> epoch.</a:t>
            </a:r>
          </a:p>
          <a:p>
            <a:pPr lvl="1"/>
            <a:r>
              <a:rPr lang="en-US" dirty="0" err="1"/>
              <a:t>Các</a:t>
            </a:r>
            <a:r>
              <a:rPr lang="en-US" dirty="0"/>
              <a:t> </a:t>
            </a:r>
            <a:r>
              <a:rPr lang="en-US" dirty="0" err="1"/>
              <a:t>cách</a:t>
            </a:r>
            <a:r>
              <a:rPr lang="en-US" dirty="0"/>
              <a:t> chia batch.</a:t>
            </a:r>
          </a:p>
          <a:p>
            <a:r>
              <a:rPr lang="en-US" dirty="0">
                <a:solidFill>
                  <a:srgbClr val="FF0000"/>
                </a:solidFill>
              </a:rPr>
              <a:t>Exponential Weight Average </a:t>
            </a:r>
            <a:r>
              <a:rPr lang="en-US" dirty="0" err="1">
                <a:solidFill>
                  <a:srgbClr val="FF0000"/>
                </a:solidFill>
              </a:rPr>
              <a:t>và</a:t>
            </a:r>
            <a:r>
              <a:rPr lang="en-US" dirty="0">
                <a:solidFill>
                  <a:srgbClr val="FF0000"/>
                </a:solidFill>
              </a:rPr>
              <a:t> Bias Correction: </a:t>
            </a:r>
            <a:r>
              <a:rPr lang="en-US" dirty="0" err="1">
                <a:solidFill>
                  <a:srgbClr val="FF0000"/>
                </a:solidFill>
              </a:rPr>
              <a:t>giảm</a:t>
            </a:r>
            <a:r>
              <a:rPr lang="en-US" dirty="0">
                <a:solidFill>
                  <a:srgbClr val="FF0000"/>
                </a:solidFill>
              </a:rPr>
              <a:t> </a:t>
            </a:r>
            <a:r>
              <a:rPr lang="en-US" dirty="0" err="1">
                <a:solidFill>
                  <a:srgbClr val="FF0000"/>
                </a:solidFill>
              </a:rPr>
              <a:t>hiện</a:t>
            </a:r>
            <a:r>
              <a:rPr lang="en-US" dirty="0">
                <a:solidFill>
                  <a:srgbClr val="FF0000"/>
                </a:solidFill>
              </a:rPr>
              <a:t> t</a:t>
            </a:r>
            <a:r>
              <a:rPr lang="vi-VN" dirty="0">
                <a:solidFill>
                  <a:srgbClr val="FF0000"/>
                </a:solidFill>
              </a:rPr>
              <a:t>ư</a:t>
            </a:r>
            <a:r>
              <a:rPr lang="en-US" dirty="0" err="1">
                <a:solidFill>
                  <a:srgbClr val="FF0000"/>
                </a:solidFill>
              </a:rPr>
              <a:t>ợng</a:t>
            </a:r>
            <a:r>
              <a:rPr lang="en-US" dirty="0">
                <a:solidFill>
                  <a:srgbClr val="FF0000"/>
                </a:solidFill>
              </a:rPr>
              <a:t> </a:t>
            </a:r>
            <a:r>
              <a:rPr lang="en-US" dirty="0" err="1">
                <a:solidFill>
                  <a:srgbClr val="FF0000"/>
                </a:solidFill>
              </a:rPr>
              <a:t>nhiễu</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chạy</a:t>
            </a:r>
            <a:r>
              <a:rPr lang="en-US" dirty="0">
                <a:solidFill>
                  <a:srgbClr val="FF0000"/>
                </a:solidFill>
              </a:rPr>
              <a:t> gradient descent. </a:t>
            </a:r>
          </a:p>
          <a:p>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tăng</a:t>
            </a:r>
            <a:r>
              <a:rPr lang="en-US" dirty="0"/>
              <a:t> </a:t>
            </a:r>
            <a:r>
              <a:rPr lang="en-US" dirty="0" err="1"/>
              <a:t>tốc</a:t>
            </a:r>
            <a:r>
              <a:rPr lang="en-US" dirty="0"/>
              <a:t> Gradient descent: Momentum, </a:t>
            </a:r>
            <a:r>
              <a:rPr lang="en-US" dirty="0" err="1"/>
              <a:t>RMSProp</a:t>
            </a:r>
            <a:r>
              <a:rPr lang="en-US" dirty="0"/>
              <a:t>, Adam.</a:t>
            </a:r>
          </a:p>
          <a:p>
            <a:r>
              <a:rPr lang="en-US" dirty="0" err="1">
                <a:solidFill>
                  <a:srgbClr val="FF0000"/>
                </a:solidFill>
              </a:rPr>
              <a:t>Tìm</a:t>
            </a:r>
            <a:r>
              <a:rPr lang="en-US" dirty="0">
                <a:solidFill>
                  <a:srgbClr val="FF0000"/>
                </a:solidFill>
              </a:rPr>
              <a:t> ra </a:t>
            </a:r>
            <a:r>
              <a:rPr lang="en-US" dirty="0" err="1">
                <a:solidFill>
                  <a:srgbClr val="FF0000"/>
                </a:solidFill>
              </a:rPr>
              <a:t>tham</a:t>
            </a:r>
            <a:r>
              <a:rPr lang="en-US" dirty="0">
                <a:solidFill>
                  <a:srgbClr val="FF0000"/>
                </a:solidFill>
              </a:rPr>
              <a:t> </a:t>
            </a:r>
            <a:r>
              <a:rPr lang="en-US" dirty="0" err="1">
                <a:solidFill>
                  <a:srgbClr val="FF0000"/>
                </a:solidFill>
              </a:rPr>
              <a:t>số</a:t>
            </a:r>
            <a:r>
              <a:rPr lang="en-US" dirty="0">
                <a:solidFill>
                  <a:srgbClr val="FF0000"/>
                </a:solidFill>
              </a:rPr>
              <a:t> learning rate </a:t>
            </a:r>
            <a:r>
              <a:rPr lang="en-US" dirty="0" err="1">
                <a:solidFill>
                  <a:srgbClr val="FF0000"/>
                </a:solidFill>
              </a:rPr>
              <a:t>tối</a:t>
            </a:r>
            <a:r>
              <a:rPr lang="en-US" dirty="0">
                <a:solidFill>
                  <a:srgbClr val="FF0000"/>
                </a:solidFill>
              </a:rPr>
              <a:t> </a:t>
            </a:r>
            <a:r>
              <a:rPr lang="vi-VN" dirty="0">
                <a:solidFill>
                  <a:srgbClr val="FF0000"/>
                </a:solidFill>
              </a:rPr>
              <a:t>ư</a:t>
            </a:r>
            <a:r>
              <a:rPr lang="en-US" dirty="0">
                <a:solidFill>
                  <a:srgbClr val="FF0000"/>
                </a:solidFill>
              </a:rPr>
              <a:t>u: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kỹ</a:t>
            </a:r>
            <a:r>
              <a:rPr lang="en-US" dirty="0">
                <a:solidFill>
                  <a:srgbClr val="FF0000"/>
                </a:solidFill>
              </a:rPr>
              <a:t> </a:t>
            </a:r>
            <a:r>
              <a:rPr lang="en-US" dirty="0" err="1">
                <a:solidFill>
                  <a:srgbClr val="FF0000"/>
                </a:solidFill>
              </a:rPr>
              <a:t>thuật</a:t>
            </a:r>
            <a:r>
              <a:rPr lang="en-US" dirty="0">
                <a:solidFill>
                  <a:srgbClr val="FF0000"/>
                </a:solidFill>
              </a:rPr>
              <a:t> learning decay.</a:t>
            </a:r>
          </a:p>
        </p:txBody>
      </p:sp>
    </p:spTree>
    <p:extLst>
      <p:ext uri="{BB962C8B-B14F-4D97-AF65-F5344CB8AC3E}">
        <p14:creationId xmlns:p14="http://schemas.microsoft.com/office/powerpoint/2010/main" val="93050126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79CF-E214-47B1-9B59-40C804682D8B}"/>
              </a:ext>
            </a:extLst>
          </p:cNvPr>
          <p:cNvSpPr>
            <a:spLocks noGrp="1"/>
          </p:cNvSpPr>
          <p:nvPr>
            <p:ph type="title"/>
          </p:nvPr>
        </p:nvSpPr>
        <p:spPr/>
        <p:txBody>
          <a:bodyPr/>
          <a:lstStyle/>
          <a:p>
            <a:r>
              <a:rPr lang="en-US" altLang="en-US">
                <a:solidFill>
                  <a:srgbClr val="FF0000"/>
                </a:solidFill>
              </a:rPr>
              <a:t>TÀI LIỆU THAM KHẢO</a:t>
            </a:r>
            <a:endParaRPr lang="en-US">
              <a:solidFill>
                <a:srgbClr val="FF0000"/>
              </a:solidFill>
            </a:endParaRPr>
          </a:p>
        </p:txBody>
      </p:sp>
      <p:sp>
        <p:nvSpPr>
          <p:cNvPr id="7" name="Content Placeholder 6">
            <a:extLst>
              <a:ext uri="{FF2B5EF4-FFF2-40B4-BE49-F238E27FC236}">
                <a16:creationId xmlns:a16="http://schemas.microsoft.com/office/drawing/2014/main" id="{7FFE7648-3014-5F44-864C-96D96CF84096}"/>
              </a:ext>
            </a:extLst>
          </p:cNvPr>
          <p:cNvSpPr>
            <a:spLocks noGrp="1"/>
          </p:cNvSpPr>
          <p:nvPr>
            <p:ph idx="1"/>
          </p:nvPr>
        </p:nvSpPr>
        <p:spPr>
          <a:xfrm>
            <a:off x="609600" y="1295400"/>
            <a:ext cx="10972800" cy="4525963"/>
          </a:xfrm>
        </p:spPr>
        <p:txBody>
          <a:bodyPr/>
          <a:lstStyle/>
          <a:p>
            <a:pPr marL="514350" indent="-514350">
              <a:lnSpc>
                <a:spcPct val="150000"/>
              </a:lnSpc>
              <a:buFont typeface="+mj-lt"/>
              <a:buAutoNum type="arabicPeriod"/>
            </a:pPr>
            <a:r>
              <a:rPr lang="en-US"/>
              <a:t>Khoá học </a:t>
            </a:r>
            <a:r>
              <a:rPr lang="en-US" i="1">
                <a:solidFill>
                  <a:srgbClr val="FF0000"/>
                </a:solidFill>
              </a:rPr>
              <a:t>Neural Network and Deep learning</a:t>
            </a:r>
            <a:r>
              <a:rPr lang="en-US"/>
              <a:t>, deeplearning.ai.</a:t>
            </a:r>
          </a:p>
          <a:p>
            <a:pPr marL="514350" indent="-514350">
              <a:lnSpc>
                <a:spcPct val="150000"/>
              </a:lnSpc>
              <a:buFont typeface="+mj-lt"/>
              <a:buAutoNum type="arabicPeriod"/>
            </a:pPr>
            <a:r>
              <a:rPr lang="en-US"/>
              <a:t>Ian Goodfellow, Yoshua Bengio, Aaron Courvile, </a:t>
            </a:r>
            <a:r>
              <a:rPr lang="en-US" i="1">
                <a:solidFill>
                  <a:srgbClr val="FF0000"/>
                </a:solidFill>
              </a:rPr>
              <a:t>Deep learning</a:t>
            </a:r>
            <a:r>
              <a:rPr lang="en-US"/>
              <a:t>, MIT Press, 2016.</a:t>
            </a:r>
          </a:p>
          <a:p>
            <a:pPr marL="514350" indent="-514350">
              <a:lnSpc>
                <a:spcPct val="150000"/>
              </a:lnSpc>
              <a:buFont typeface="+mj-lt"/>
              <a:buAutoNum type="arabicPeriod"/>
            </a:pPr>
            <a:r>
              <a:rPr lang="en-US"/>
              <a:t>Andrew Ng., </a:t>
            </a:r>
            <a:r>
              <a:rPr lang="en-US" i="1">
                <a:solidFill>
                  <a:srgbClr val="FF0000"/>
                </a:solidFill>
              </a:rPr>
              <a:t>Machine Learning Yearning</a:t>
            </a:r>
            <a:r>
              <a:rPr lang="en-US"/>
              <a:t>. Link: </a:t>
            </a:r>
            <a:r>
              <a:rPr lang="en-US">
                <a:hlinkClick r:id="rId2"/>
              </a:rPr>
              <a:t>https://www.deeplearning.ai/machine-learning-yearning/</a:t>
            </a:r>
            <a:endParaRPr lang="en-US"/>
          </a:p>
          <a:p>
            <a:pPr marL="514350" indent="-514350">
              <a:lnSpc>
                <a:spcPct val="150000"/>
              </a:lnSpc>
              <a:buFont typeface="+mj-lt"/>
              <a:buAutoNum type="arabicPeriod"/>
            </a:pPr>
            <a:r>
              <a:rPr lang="en-US"/>
              <a:t>Vũ Hữu Tiệp, </a:t>
            </a:r>
            <a:r>
              <a:rPr lang="en-US" i="1">
                <a:solidFill>
                  <a:srgbClr val="FF0000"/>
                </a:solidFill>
              </a:rPr>
              <a:t>Machine Learning cơ bản</a:t>
            </a:r>
            <a:r>
              <a:rPr lang="en-US"/>
              <a:t>, NXB Khoa học và Kỹ thuật, 2018.</a:t>
            </a:r>
          </a:p>
        </p:txBody>
      </p:sp>
    </p:spTree>
    <p:extLst>
      <p:ext uri="{BB962C8B-B14F-4D97-AF65-F5344CB8AC3E}">
        <p14:creationId xmlns:p14="http://schemas.microsoft.com/office/powerpoint/2010/main" val="231734286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73FB-2EA5-C243-8337-FBBB300CF18D}"/>
              </a:ext>
            </a:extLst>
          </p:cNvPr>
          <p:cNvSpPr>
            <a:spLocks noGrp="1"/>
          </p:cNvSpPr>
          <p:nvPr>
            <p:ph type="title"/>
          </p:nvPr>
        </p:nvSpPr>
        <p:spPr/>
        <p:txBody>
          <a:bodyPr/>
          <a:lstStyle/>
          <a:p>
            <a:r>
              <a:rPr lang="en-US"/>
              <a:t>Epoch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97F475-5B9D-154F-8037-8F7CA1112D6E}"/>
                  </a:ext>
                </a:extLst>
              </p:cNvPr>
              <p:cNvSpPr>
                <a:spLocks noGrp="1"/>
              </p:cNvSpPr>
              <p:nvPr>
                <p:ph idx="1"/>
              </p:nvPr>
            </p:nvSpPr>
            <p:spPr>
              <a:xfrm>
                <a:off x="1021299" y="1248052"/>
                <a:ext cx="10972800" cy="4525963"/>
              </a:xfrm>
            </p:spPr>
            <p:txBody>
              <a:bodyPr/>
              <a:lstStyle/>
              <a:p>
                <a:pPr marL="0" indent="0">
                  <a:buNone/>
                </a:pPr>
                <a:r>
                  <a:rPr lang="en-US" sz="2400">
                    <a:latin typeface="Courier New" panose="02070309020205020404" pitchFamily="49" charset="0"/>
                    <a:cs typeface="Courier New" panose="02070309020205020404" pitchFamily="49" charset="0"/>
                  </a:rPr>
                  <a:t>For </a:t>
                </a:r>
                <a:r>
                  <a:rPr lang="en-US" sz="2400">
                    <a:solidFill>
                      <a:srgbClr val="FF0000"/>
                    </a:solidFill>
                    <a:latin typeface="Courier New" panose="02070309020205020404" pitchFamily="49" charset="0"/>
                    <a:cs typeface="Courier New" panose="02070309020205020404" pitchFamily="49" charset="0"/>
                  </a:rPr>
                  <a:t>t</a:t>
                </a:r>
                <a:r>
                  <a:rPr lang="en-US" sz="2400">
                    <a:latin typeface="Courier New" panose="02070309020205020404" pitchFamily="49" charset="0"/>
                    <a:cs typeface="Courier New" panose="02070309020205020404" pitchFamily="49" charset="0"/>
                  </a:rPr>
                  <a:t> in 1, 2, .... 5000:</a:t>
                </a:r>
              </a:p>
              <a:p>
                <a:pPr marL="0" indent="0">
                  <a:buNone/>
                </a:pPr>
                <a:r>
                  <a:rPr lang="en-US" sz="2400">
                    <a:latin typeface="Courier New" panose="02070309020205020404" pitchFamily="49" charset="0"/>
                    <a:cs typeface="Courier New" panose="02070309020205020404" pitchFamily="49" charset="0"/>
                  </a:rPr>
                  <a:t>	</a:t>
                </a:r>
                <a:r>
                  <a:rPr lang="en-US" sz="2400">
                    <a:solidFill>
                      <a:srgbClr val="FF0000"/>
                    </a:solidFill>
                    <a:latin typeface="Courier New" panose="02070309020205020404" pitchFamily="49" charset="0"/>
                    <a:cs typeface="Courier New" panose="02070309020205020404" pitchFamily="49" charset="0"/>
                  </a:rPr>
                  <a:t>Forward propagation:</a:t>
                </a:r>
              </a:p>
              <a:p>
                <a:pPr marL="0" indent="0">
                  <a:buNone/>
                </a:pPr>
                <a:r>
                  <a:rPr lang="en-US" sz="2400">
                    <a:latin typeface="Courier New" panose="02070309020205020404" pitchFamily="49" charset="0"/>
                    <a:cs typeface="Courier New" panose="02070309020205020404" pitchFamily="49" charset="0"/>
                  </a:rPr>
                  <a:t>		Z</a:t>
                </a:r>
                <a:r>
                  <a:rPr lang="en-US" sz="2400" baseline="30000">
                    <a:latin typeface="Courier New" panose="02070309020205020404" pitchFamily="49" charset="0"/>
                    <a:cs typeface="Courier New" panose="02070309020205020404" pitchFamily="49" charset="0"/>
                  </a:rPr>
                  <a:t>[1]</a:t>
                </a:r>
                <a:r>
                  <a:rPr lang="en-US" sz="2400">
                    <a:latin typeface="Courier New" panose="02070309020205020404" pitchFamily="49" charset="0"/>
                    <a:cs typeface="Courier New" panose="02070309020205020404" pitchFamily="49" charset="0"/>
                  </a:rPr>
                  <a:t>  = W</a:t>
                </a:r>
                <a:r>
                  <a:rPr lang="en-US" sz="2400" baseline="30000">
                    <a:latin typeface="Courier New" panose="02070309020205020404" pitchFamily="49" charset="0"/>
                    <a:cs typeface="Courier New" panose="02070309020205020404" pitchFamily="49" charset="0"/>
                  </a:rPr>
                  <a:t>[1]</a:t>
                </a:r>
                <a:r>
                  <a:rPr lang="en-US" sz="2400">
                    <a:latin typeface="Courier New" panose="02070309020205020404" pitchFamily="49" charset="0"/>
                    <a:cs typeface="Courier New" panose="02070309020205020404" pitchFamily="49" charset="0"/>
                  </a:rPr>
                  <a:t>*X</a:t>
                </a:r>
                <a:r>
                  <a:rPr lang="en-US" sz="2400" b="1" baseline="30000">
                    <a:solidFill>
                      <a:srgbClr val="FF0000"/>
                    </a:solidFill>
                    <a:latin typeface="Courier New" panose="02070309020205020404" pitchFamily="49" charset="0"/>
                    <a:cs typeface="Courier New" panose="02070309020205020404" pitchFamily="49" charset="0"/>
                  </a:rPr>
                  <a:t>{t}</a:t>
                </a:r>
                <a:r>
                  <a:rPr lang="en-US" sz="2400">
                    <a:latin typeface="Courier New" panose="02070309020205020404" pitchFamily="49" charset="0"/>
                    <a:cs typeface="Courier New" panose="02070309020205020404" pitchFamily="49" charset="0"/>
                  </a:rPr>
                  <a:t> + b</a:t>
                </a:r>
                <a:r>
                  <a:rPr lang="en-US" sz="2400" baseline="30000">
                    <a:latin typeface="Courier New" panose="02070309020205020404" pitchFamily="49" charset="0"/>
                    <a:cs typeface="Courier New" panose="02070309020205020404" pitchFamily="49" charset="0"/>
                  </a:rPr>
                  <a:t>[1]</a:t>
                </a:r>
              </a:p>
              <a:p>
                <a:pPr marL="0" indent="0">
                  <a:buNone/>
                </a:pPr>
                <a:r>
                  <a:rPr lang="en-US" sz="2400">
                    <a:latin typeface="Courier New" panose="02070309020205020404" pitchFamily="49" charset="0"/>
                    <a:cs typeface="Courier New" panose="02070309020205020404" pitchFamily="49" charset="0"/>
                  </a:rPr>
                  <a:t>		A</a:t>
                </a:r>
                <a:r>
                  <a:rPr lang="en-US" sz="2400" baseline="30000">
                    <a:latin typeface="Courier New" panose="02070309020205020404" pitchFamily="49" charset="0"/>
                    <a:cs typeface="Courier New" panose="02070309020205020404" pitchFamily="49" charset="0"/>
                  </a:rPr>
                  <a:t>[1]</a:t>
                </a:r>
                <a:r>
                  <a:rPr lang="en-US" sz="2400">
                    <a:latin typeface="Courier New" panose="02070309020205020404" pitchFamily="49" charset="0"/>
                    <a:cs typeface="Courier New" panose="02070309020205020404" pitchFamily="49" charset="0"/>
                  </a:rPr>
                  <a:t> = g(Z</a:t>
                </a:r>
                <a:r>
                  <a:rPr lang="en-US" sz="2400" baseline="30000">
                    <a:latin typeface="Courier New" panose="02070309020205020404" pitchFamily="49" charset="0"/>
                    <a:cs typeface="Courier New" panose="02070309020205020404" pitchFamily="49" charset="0"/>
                  </a:rPr>
                  <a:t>[1]</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a:t>
                </a:r>
              </a:p>
              <a:p>
                <a:pPr marL="0" indent="0">
                  <a:buNone/>
                </a:pPr>
                <a:r>
                  <a:rPr lang="en-US" sz="2400">
                    <a:latin typeface="Courier New" panose="02070309020205020404" pitchFamily="49" charset="0"/>
                    <a:cs typeface="Courier New" panose="02070309020205020404" pitchFamily="49" charset="0"/>
                  </a:rPr>
                  <a:t>		A</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 = g(Z</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a:t>
                </a:r>
                <a:r>
                  <a:rPr lang="en-US" sz="2400">
                    <a:solidFill>
                      <a:srgbClr val="FF0000"/>
                    </a:solidFill>
                    <a:latin typeface="Courier New" panose="02070309020205020404" pitchFamily="49" charset="0"/>
                    <a:cs typeface="Courier New" panose="02070309020205020404" pitchFamily="49" charset="0"/>
                  </a:rPr>
                  <a:t>Compute cost</a:t>
                </a:r>
                <a:r>
                  <a:rPr lang="en-US" sz="2400">
                    <a:latin typeface="Courier New" panose="02070309020205020404" pitchFamily="49" charset="0"/>
                    <a:cs typeface="Courier New" panose="02070309020205020404" pitchFamily="49" charset="0"/>
                  </a:rPr>
                  <a:t>:  </a:t>
                </a:r>
                <a14:m>
                  <m:oMath xmlns:m="http://schemas.openxmlformats.org/officeDocument/2006/math">
                    <m:sSup>
                      <m:sSupPr>
                        <m:ctrlPr>
                          <a:rPr lang="en-US" sz="2400" i="1">
                            <a:latin typeface="Cambria Math" panose="02040503050406030204" pitchFamily="18" charset="0"/>
                          </a:rPr>
                        </m:ctrlPr>
                      </m:sSupPr>
                      <m:e>
                        <m:r>
                          <m:rPr>
                            <m:sty m:val="p"/>
                          </m:rPr>
                          <a:rPr lang="en-US" sz="2400" i="1">
                            <a:latin typeface="Cambria Math" panose="02040503050406030204" pitchFamily="18" charset="0"/>
                          </a:rPr>
                          <m:t>J</m:t>
                        </m:r>
                      </m:e>
                      <m:sup>
                        <m:r>
                          <a:rPr lang="vi-VN" sz="2400" b="0" i="1">
                            <a:latin typeface="Cambria Math" panose="02040503050406030204" pitchFamily="18" charset="0"/>
                          </a:rPr>
                          <m:t>{</m:t>
                        </m:r>
                        <m:r>
                          <m:rPr>
                            <m:sty m:val="p"/>
                          </m:rPr>
                          <a:rPr lang="vi-VN" sz="2400" i="1">
                            <a:latin typeface="Cambria Math" panose="02040503050406030204" pitchFamily="18" charset="0"/>
                          </a:rPr>
                          <m:t>t</m:t>
                        </m:r>
                        <m:r>
                          <a:rPr lang="vi-VN" sz="2400" b="0" i="1">
                            <a:latin typeface="Cambria Math" panose="02040503050406030204" pitchFamily="18" charset="0"/>
                          </a:rPr>
                          <m:t>}</m:t>
                        </m:r>
                      </m:sup>
                    </m:sSup>
                    <m:r>
                      <a:rPr lang="vi-VN" sz="2400" b="0" i="1">
                        <a:latin typeface="Cambria Math" panose="02040503050406030204" pitchFamily="18" charset="0"/>
                      </a:rPr>
                      <m:t>=</m:t>
                    </m:r>
                    <m:f>
                      <m:fPr>
                        <m:ctrlPr>
                          <a:rPr lang="vi-VN" sz="2400" b="0" i="1">
                            <a:latin typeface="Cambria Math" panose="02040503050406030204" pitchFamily="18" charset="0"/>
                          </a:rPr>
                        </m:ctrlPr>
                      </m:fPr>
                      <m:num>
                        <m:r>
                          <a:rPr lang="vi-VN" sz="2400" b="0" i="1">
                            <a:latin typeface="Cambria Math" panose="02040503050406030204" pitchFamily="18" charset="0"/>
                          </a:rPr>
                          <m:t>1</m:t>
                        </m:r>
                      </m:num>
                      <m:den>
                        <m:r>
                          <a:rPr lang="vi-VN" sz="2400" b="0" i="1">
                            <a:latin typeface="Cambria Math" panose="02040503050406030204" pitchFamily="18" charset="0"/>
                          </a:rPr>
                          <m:t>1000</m:t>
                        </m:r>
                      </m:den>
                    </m:f>
                    <m:nary>
                      <m:naryPr>
                        <m:chr m:val="∑"/>
                        <m:ctrlPr>
                          <a:rPr lang="vi-VN" sz="2400" b="0" i="1">
                            <a:latin typeface="Cambria Math" panose="02040503050406030204" pitchFamily="18" charset="0"/>
                          </a:rPr>
                        </m:ctrlPr>
                      </m:naryPr>
                      <m:sub>
                        <m:r>
                          <m:rPr>
                            <m:sty m:val="p"/>
                            <m:brk m:alnAt="23"/>
                          </m:rPr>
                          <a:rPr lang="vi-VN" sz="2400" i="1">
                            <a:latin typeface="Cambria Math" panose="02040503050406030204" pitchFamily="18" charset="0"/>
                          </a:rPr>
                          <m:t>i</m:t>
                        </m:r>
                        <m:r>
                          <a:rPr lang="vi-VN" sz="2400" b="0" i="1">
                            <a:latin typeface="Cambria Math" panose="02040503050406030204" pitchFamily="18" charset="0"/>
                          </a:rPr>
                          <m:t>=1</m:t>
                        </m:r>
                      </m:sub>
                      <m:sup>
                        <m:r>
                          <m:rPr>
                            <m:sty m:val="p"/>
                          </m:rPr>
                          <a:rPr lang="vi-VN" sz="2400" i="1">
                            <a:latin typeface="Cambria Math" panose="02040503050406030204" pitchFamily="18" charset="0"/>
                          </a:rPr>
                          <m:t>L</m:t>
                        </m:r>
                      </m:sup>
                      <m:e>
                        <m:r>
                          <m:rPr>
                            <m:sty m:val="p"/>
                          </m:rPr>
                          <a:rPr lang="vi-VN" sz="2400" i="1">
                            <a:latin typeface="Cambria Math" panose="02040503050406030204" pitchFamily="18" charset="0"/>
                          </a:rPr>
                          <m:t>L</m:t>
                        </m:r>
                        <m:r>
                          <a:rPr lang="vi-VN" sz="2400" b="0" i="1">
                            <a:latin typeface="Cambria Math" panose="02040503050406030204" pitchFamily="18" charset="0"/>
                          </a:rPr>
                          <m:t>(</m:t>
                        </m:r>
                        <m:sSup>
                          <m:sSupPr>
                            <m:ctrlPr>
                              <a:rPr lang="vi-VN" sz="2400" b="0" i="1">
                                <a:latin typeface="Cambria Math" panose="02040503050406030204" pitchFamily="18" charset="0"/>
                              </a:rPr>
                            </m:ctrlPr>
                          </m:sSupPr>
                          <m:e>
                            <m:acc>
                              <m:accPr>
                                <m:chr m:val="̂"/>
                                <m:ctrlPr>
                                  <a:rPr lang="vi-VN" sz="2400" b="0" i="1">
                                    <a:latin typeface="Cambria Math" panose="02040503050406030204" pitchFamily="18" charset="0"/>
                                  </a:rPr>
                                </m:ctrlPr>
                              </m:accPr>
                              <m:e>
                                <m:r>
                                  <m:rPr>
                                    <m:sty m:val="p"/>
                                  </m:rPr>
                                  <a:rPr lang="en-US" sz="2400" i="1">
                                    <a:latin typeface="Cambria Math" panose="02040503050406030204" pitchFamily="18" charset="0"/>
                                  </a:rPr>
                                  <m:t>y</m:t>
                                </m:r>
                              </m:e>
                            </m:acc>
                          </m:e>
                          <m:sup>
                            <m:d>
                              <m:dPr>
                                <m:ctrlPr>
                                  <a:rPr lang="vi-VN" sz="2400" b="0" i="1">
                                    <a:latin typeface="Cambria Math" panose="02040503050406030204" pitchFamily="18" charset="0"/>
                                  </a:rPr>
                                </m:ctrlPr>
                              </m:dPr>
                              <m:e>
                                <m:r>
                                  <a:rPr lang="vi-VN" sz="2400" i="1">
                                    <a:latin typeface="Cambria Math" panose="02040503050406030204" pitchFamily="18" charset="0"/>
                                  </a:rPr>
                                  <m:t>𝑖</m:t>
                                </m:r>
                              </m:e>
                            </m:d>
                          </m:sup>
                        </m:sSup>
                        <m:r>
                          <a:rPr lang="vi-VN" sz="2400" b="0" i="1">
                            <a:latin typeface="Cambria Math" panose="02040503050406030204" pitchFamily="18" charset="0"/>
                          </a:rPr>
                          <m:t>, </m:t>
                        </m:r>
                        <m:sSup>
                          <m:sSupPr>
                            <m:ctrlPr>
                              <a:rPr lang="vi-VN" sz="2400" b="0" i="1">
                                <a:latin typeface="Cambria Math" panose="02040503050406030204" pitchFamily="18" charset="0"/>
                              </a:rPr>
                            </m:ctrlPr>
                          </m:sSupPr>
                          <m:e>
                            <m:r>
                              <m:rPr>
                                <m:sty m:val="p"/>
                              </m:rPr>
                              <a:rPr lang="vi-VN" sz="2400" i="1">
                                <a:latin typeface="Cambria Math" panose="02040503050406030204" pitchFamily="18" charset="0"/>
                              </a:rPr>
                              <m:t>y</m:t>
                            </m:r>
                          </m:e>
                          <m:sup>
                            <m:r>
                              <a:rPr lang="vi-VN" sz="2400" b="0" i="1">
                                <a:latin typeface="Cambria Math" panose="02040503050406030204" pitchFamily="18" charset="0"/>
                              </a:rPr>
                              <m:t>(</m:t>
                            </m:r>
                            <m:r>
                              <m:rPr>
                                <m:sty m:val="p"/>
                              </m:rPr>
                              <a:rPr lang="vi-VN" sz="2400" i="1">
                                <a:latin typeface="Cambria Math" panose="02040503050406030204" pitchFamily="18" charset="0"/>
                              </a:rPr>
                              <m:t>i</m:t>
                            </m:r>
                            <m:r>
                              <a:rPr lang="vi-VN" sz="2400" b="0" i="1">
                                <a:latin typeface="Cambria Math" panose="02040503050406030204" pitchFamily="18" charset="0"/>
                              </a:rPr>
                              <m:t>)</m:t>
                            </m:r>
                          </m:sup>
                        </m:sSup>
                        <m:r>
                          <a:rPr lang="vi-VN" sz="2400" b="0" i="1">
                            <a:latin typeface="Cambria Math" panose="02040503050406030204" pitchFamily="18" charset="0"/>
                          </a:rPr>
                          <m:t>)</m:t>
                        </m:r>
                      </m:e>
                    </m:nary>
                    <m:r>
                      <a:rPr lang="vi-VN" sz="2400" b="0" i="1">
                        <a:latin typeface="Cambria Math" panose="02040503050406030204" pitchFamily="18" charset="0"/>
                      </a:rPr>
                      <m:t>+</m:t>
                    </m:r>
                    <m:f>
                      <m:fPr>
                        <m:ctrlPr>
                          <a:rPr lang="vi-VN" sz="2400" b="0" i="1">
                            <a:latin typeface="Cambria Math" panose="02040503050406030204" pitchFamily="18" charset="0"/>
                          </a:rPr>
                        </m:ctrlPr>
                      </m:fPr>
                      <m:num>
                        <m:r>
                          <a:rPr lang="vi-VN" sz="2400" b="0" i="1">
                            <a:latin typeface="Cambria Math" panose="02040503050406030204" pitchFamily="18" charset="0"/>
                            <a:ea typeface="Cambria Math" panose="02040503050406030204" pitchFamily="18" charset="0"/>
                          </a:rPr>
                          <m:t>𝜆</m:t>
                        </m:r>
                      </m:num>
                      <m:den>
                        <m:r>
                          <a:rPr lang="vi-VN" sz="2400" b="0" i="1">
                            <a:latin typeface="Cambria Math" panose="02040503050406030204" pitchFamily="18" charset="0"/>
                          </a:rPr>
                          <m:t>2∗</m:t>
                        </m:r>
                        <m:r>
                          <a:rPr lang="vi-VN" sz="2400" b="1" i="1">
                            <a:solidFill>
                              <a:srgbClr val="FF0000"/>
                            </a:solidFill>
                            <a:latin typeface="Cambria Math" panose="02040503050406030204" pitchFamily="18" charset="0"/>
                          </a:rPr>
                          <m:t>𝒏</m:t>
                        </m:r>
                      </m:den>
                    </m:f>
                    <m:nary>
                      <m:naryPr>
                        <m:chr m:val="∑"/>
                        <m:ctrlPr>
                          <a:rPr lang="vi-VN" sz="2400" b="0" i="1">
                            <a:latin typeface="Cambria Math" panose="02040503050406030204" pitchFamily="18" charset="0"/>
                          </a:rPr>
                        </m:ctrlPr>
                      </m:naryPr>
                      <m:sub>
                        <m:r>
                          <m:rPr>
                            <m:sty m:val="p"/>
                            <m:brk m:alnAt="23"/>
                          </m:rPr>
                          <a:rPr lang="vi-VN" sz="2400" i="1">
                            <a:latin typeface="Cambria Math" panose="02040503050406030204" pitchFamily="18" charset="0"/>
                          </a:rPr>
                          <m:t>i</m:t>
                        </m:r>
                        <m:r>
                          <a:rPr lang="vi-VN" sz="2400" b="0" i="1">
                            <a:latin typeface="Cambria Math" panose="02040503050406030204" pitchFamily="18" charset="0"/>
                          </a:rPr>
                          <m:t>=1</m:t>
                        </m:r>
                      </m:sub>
                      <m:sup>
                        <m:r>
                          <m:rPr>
                            <m:sty m:val="p"/>
                          </m:rPr>
                          <a:rPr lang="vi-VN" sz="2400" i="1">
                            <a:latin typeface="Cambria Math" panose="02040503050406030204" pitchFamily="18" charset="0"/>
                          </a:rPr>
                          <m:t>L</m:t>
                        </m:r>
                      </m:sup>
                      <m:e>
                        <m:sSubSup>
                          <m:sSubSupPr>
                            <m:ctrlPr>
                              <a:rPr lang="vi-VN" sz="2400" b="0" i="1">
                                <a:latin typeface="Cambria Math" panose="02040503050406030204" pitchFamily="18" charset="0"/>
                              </a:rPr>
                            </m:ctrlPr>
                          </m:sSubSupPr>
                          <m:e>
                            <m:r>
                              <a:rPr lang="vi-VN" sz="2400" b="0" i="1">
                                <a:latin typeface="Cambria Math" panose="02040503050406030204" pitchFamily="18" charset="0"/>
                              </a:rPr>
                              <m:t>|</m:t>
                            </m:r>
                            <m:d>
                              <m:dPr>
                                <m:begChr m:val="|"/>
                                <m:endChr m:val="|"/>
                                <m:ctrlPr>
                                  <a:rPr lang="vi-VN" sz="2400" b="0" i="1">
                                    <a:latin typeface="Cambria Math" panose="02040503050406030204" pitchFamily="18" charset="0"/>
                                  </a:rPr>
                                </m:ctrlPr>
                              </m:dPr>
                              <m:e>
                                <m:sSup>
                                  <m:sSupPr>
                                    <m:ctrlPr>
                                      <a:rPr lang="vi-VN" sz="2400" b="0" i="1">
                                        <a:latin typeface="Cambria Math" panose="02040503050406030204" pitchFamily="18" charset="0"/>
                                      </a:rPr>
                                    </m:ctrlPr>
                                  </m:sSupPr>
                                  <m:e>
                                    <m:r>
                                      <m:rPr>
                                        <m:sty m:val="p"/>
                                      </m:rPr>
                                      <a:rPr lang="vi-VN" sz="2400" i="1">
                                        <a:latin typeface="Cambria Math" panose="02040503050406030204" pitchFamily="18" charset="0"/>
                                      </a:rPr>
                                      <m:t>W</m:t>
                                    </m:r>
                                  </m:e>
                                  <m:sup>
                                    <m:d>
                                      <m:dPr>
                                        <m:begChr m:val="["/>
                                        <m:endChr m:val="]"/>
                                        <m:ctrlPr>
                                          <a:rPr lang="vi-VN" sz="2400" b="0" i="1">
                                            <a:latin typeface="Cambria Math" panose="02040503050406030204" pitchFamily="18" charset="0"/>
                                          </a:rPr>
                                        </m:ctrlPr>
                                      </m:dPr>
                                      <m:e>
                                        <m:r>
                                          <a:rPr lang="vi-VN" sz="2400" i="1">
                                            <a:latin typeface="Cambria Math" panose="02040503050406030204" pitchFamily="18" charset="0"/>
                                          </a:rPr>
                                          <m:t>𝑙</m:t>
                                        </m:r>
                                      </m:e>
                                    </m:d>
                                  </m:sup>
                                </m:sSup>
                              </m:e>
                            </m:d>
                            <m:r>
                              <a:rPr lang="vi-VN" sz="2400" b="0" i="1">
                                <a:latin typeface="Cambria Math" panose="02040503050406030204" pitchFamily="18" charset="0"/>
                              </a:rPr>
                              <m:t>|</m:t>
                            </m:r>
                          </m:e>
                          <m:sub>
                            <m:r>
                              <m:rPr>
                                <m:sty m:val="p"/>
                              </m:rPr>
                              <a:rPr lang="vi-VN" sz="2400" i="1">
                                <a:latin typeface="Cambria Math" panose="02040503050406030204" pitchFamily="18" charset="0"/>
                              </a:rPr>
                              <m:t>F</m:t>
                            </m:r>
                          </m:sub>
                          <m:sup>
                            <m:r>
                              <a:rPr lang="vi-VN" sz="2400" b="0" i="1">
                                <a:latin typeface="Cambria Math" panose="02040503050406030204" pitchFamily="18" charset="0"/>
                              </a:rPr>
                              <m:t>2</m:t>
                            </m:r>
                          </m:sup>
                        </m:sSubSup>
                      </m:e>
                    </m:nary>
                  </m:oMath>
                </a14:m>
                <a:endParaRPr lang="en-US" sz="2400">
                  <a:latin typeface="Courier New" panose="02070309020205020404" pitchFamily="49" charset="0"/>
                  <a:cs typeface="Courier New" panose="02070309020205020404" pitchFamily="49" charset="0"/>
                </a:endParaRPr>
              </a:p>
              <a:p>
                <a:pPr marL="0" indent="0">
                  <a:buNone/>
                </a:pPr>
                <a:r>
                  <a:rPr lang="en-US" sz="2400">
                    <a:latin typeface="Courier New" panose="02070309020205020404" pitchFamily="49" charset="0"/>
                    <a:cs typeface="Courier New" panose="02070309020205020404" pitchFamily="49" charset="0"/>
                  </a:rPr>
                  <a:t>	</a:t>
                </a:r>
                <a:r>
                  <a:rPr lang="en-US" sz="2400">
                    <a:solidFill>
                      <a:srgbClr val="FF0000"/>
                    </a:solidFill>
                    <a:latin typeface="Courier New" panose="02070309020205020404" pitchFamily="49" charset="0"/>
                    <a:cs typeface="Courier New" panose="02070309020205020404" pitchFamily="49" charset="0"/>
                  </a:rPr>
                  <a:t>Back propagation</a:t>
                </a:r>
                <a:r>
                  <a:rPr lang="en-US" sz="2400">
                    <a:latin typeface="Courier New" panose="02070309020205020404" pitchFamily="49" charset="0"/>
                    <a:cs typeface="Courier New" panose="02070309020205020404" pitchFamily="49" charset="0"/>
                  </a:rPr>
                  <a:t>:</a:t>
                </a:r>
              </a:p>
              <a:p>
                <a:pPr marL="0" indent="0">
                  <a:buNone/>
                </a:pPr>
                <a:r>
                  <a:rPr lang="en-US" sz="2400">
                    <a:latin typeface="Courier New" panose="02070309020205020404" pitchFamily="49" charset="0"/>
                    <a:cs typeface="Courier New" panose="02070309020205020404" pitchFamily="49" charset="0"/>
                  </a:rPr>
                  <a:t>		W</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 = W</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 –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a:latin typeface="Courier New" panose="02070309020205020404" pitchFamily="49" charset="0"/>
                    <a:cs typeface="Courier New" panose="02070309020205020404" pitchFamily="49" charset="0"/>
                  </a:rPr>
                  <a:t>dW</a:t>
                </a:r>
                <a:r>
                  <a:rPr lang="en-US" sz="2400" baseline="30000">
                    <a:latin typeface="Courier New" panose="02070309020205020404" pitchFamily="49" charset="0"/>
                    <a:cs typeface="Courier New" panose="02070309020205020404" pitchFamily="49" charset="0"/>
                  </a:rPr>
                  <a:t>[l]</a:t>
                </a:r>
              </a:p>
              <a:p>
                <a:pPr marL="0" indent="0">
                  <a:buNone/>
                </a:pPr>
                <a:r>
                  <a:rPr lang="en-US" sz="2400">
                    <a:latin typeface="Courier New" panose="02070309020205020404" pitchFamily="49" charset="0"/>
                    <a:cs typeface="Courier New" panose="02070309020205020404" pitchFamily="49" charset="0"/>
                  </a:rPr>
                  <a:t>		b</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 = b</a:t>
                </a:r>
                <a:r>
                  <a:rPr lang="en-US" sz="2400" baseline="30000">
                    <a:latin typeface="Courier New" panose="02070309020205020404" pitchFamily="49" charset="0"/>
                    <a:cs typeface="Courier New" panose="02070309020205020404" pitchFamily="49" charset="0"/>
                  </a:rPr>
                  <a:t>[l]</a:t>
                </a:r>
                <a:r>
                  <a:rPr lang="en-US" sz="2400">
                    <a:latin typeface="Courier New" panose="02070309020205020404" pitchFamily="49" charset="0"/>
                    <a:cs typeface="Courier New" panose="02070309020205020404" pitchFamily="49" charset="0"/>
                  </a:rPr>
                  <a:t> –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a:latin typeface="Courier New" panose="02070309020205020404" pitchFamily="49" charset="0"/>
                    <a:cs typeface="Courier New" panose="02070309020205020404" pitchFamily="49" charset="0"/>
                  </a:rPr>
                  <a:t>db</a:t>
                </a:r>
                <a:r>
                  <a:rPr lang="en-US" sz="2400" baseline="30000">
                    <a:latin typeface="Courier New" panose="02070309020205020404" pitchFamily="49" charset="0"/>
                    <a:cs typeface="Courier New" panose="02070309020205020404" pitchFamily="49" charset="0"/>
                  </a:rPr>
                  <a:t>[l]</a:t>
                </a:r>
              </a:p>
            </p:txBody>
          </p:sp>
        </mc:Choice>
        <mc:Fallback xmlns="">
          <p:sp>
            <p:nvSpPr>
              <p:cNvPr id="3" name="Content Placeholder 2">
                <a:extLst>
                  <a:ext uri="{FF2B5EF4-FFF2-40B4-BE49-F238E27FC236}">
                    <a16:creationId xmlns:a16="http://schemas.microsoft.com/office/drawing/2014/main" id="{2E97F475-5B9D-154F-8037-8F7CA1112D6E}"/>
                  </a:ext>
                </a:extLst>
              </p:cNvPr>
              <p:cNvSpPr>
                <a:spLocks noGrp="1" noRot="1" noChangeAspect="1" noMove="1" noResize="1" noEditPoints="1" noAdjustHandles="1" noChangeArrowheads="1" noChangeShapeType="1" noTextEdit="1"/>
              </p:cNvSpPr>
              <p:nvPr>
                <p:ph idx="1"/>
              </p:nvPr>
            </p:nvSpPr>
            <p:spPr>
              <a:xfrm>
                <a:off x="1021299" y="1248052"/>
                <a:ext cx="10972800" cy="4525963"/>
              </a:xfrm>
              <a:blipFill>
                <a:blip r:embed="rId2"/>
                <a:stretch>
                  <a:fillRect l="-809" t="-838" b="-5028"/>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A5C60C5F-F58C-0648-89D0-9F8EFDA6ED49}"/>
              </a:ext>
            </a:extLst>
          </p:cNvPr>
          <p:cNvSpPr/>
          <p:nvPr/>
        </p:nvSpPr>
        <p:spPr>
          <a:xfrm>
            <a:off x="1524000" y="1906726"/>
            <a:ext cx="381000" cy="34290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130FE43-EB20-DC4A-9D01-116BF15DFBF4}"/>
              </a:ext>
            </a:extLst>
          </p:cNvPr>
          <p:cNvSpPr txBox="1"/>
          <p:nvPr/>
        </p:nvSpPr>
        <p:spPr>
          <a:xfrm>
            <a:off x="488445" y="3434833"/>
            <a:ext cx="1005403" cy="369332"/>
          </a:xfrm>
          <a:prstGeom prst="rect">
            <a:avLst/>
          </a:prstGeom>
          <a:noFill/>
        </p:spPr>
        <p:txBody>
          <a:bodyPr wrap="none" rtlCol="0">
            <a:spAutoFit/>
          </a:bodyPr>
          <a:lstStyle/>
          <a:p>
            <a:r>
              <a:rPr lang="en-US">
                <a:solidFill>
                  <a:srgbClr val="008000"/>
                </a:solidFill>
              </a:rPr>
              <a:t>1 epoch</a:t>
            </a:r>
          </a:p>
        </p:txBody>
      </p:sp>
      <p:sp>
        <p:nvSpPr>
          <p:cNvPr id="6" name="TextBox 5">
            <a:extLst>
              <a:ext uri="{FF2B5EF4-FFF2-40B4-BE49-F238E27FC236}">
                <a16:creationId xmlns:a16="http://schemas.microsoft.com/office/drawing/2014/main" id="{B5FD23B2-64E0-EA42-99B0-FEBDFDD5A68E}"/>
              </a:ext>
            </a:extLst>
          </p:cNvPr>
          <p:cNvSpPr txBox="1"/>
          <p:nvPr/>
        </p:nvSpPr>
        <p:spPr>
          <a:xfrm>
            <a:off x="7543800" y="1537394"/>
            <a:ext cx="4267200" cy="646331"/>
          </a:xfrm>
          <a:prstGeom prst="rect">
            <a:avLst/>
          </a:prstGeom>
          <a:noFill/>
        </p:spPr>
        <p:txBody>
          <a:bodyPr wrap="square" rtlCol="0">
            <a:spAutoFit/>
          </a:bodyPr>
          <a:lstStyle/>
          <a:p>
            <a:r>
              <a:rPr lang="en-US">
                <a:solidFill>
                  <a:srgbClr val="0066FF"/>
                </a:solidFill>
              </a:rPr>
              <a:t>Một epoch được xem như </a:t>
            </a:r>
            <a:r>
              <a:rPr lang="en-US">
                <a:solidFill>
                  <a:srgbClr val="FF0000"/>
                </a:solidFill>
              </a:rPr>
              <a:t>1 ”pass” </a:t>
            </a:r>
            <a:r>
              <a:rPr lang="en-US">
                <a:solidFill>
                  <a:srgbClr val="0066FF"/>
                </a:solidFill>
              </a:rPr>
              <a:t>– tức là </a:t>
            </a:r>
            <a:r>
              <a:rPr lang="en-US">
                <a:solidFill>
                  <a:srgbClr val="FF0000"/>
                </a:solidFill>
              </a:rPr>
              <a:t>huấn luyện xong 1 mini-batch.</a:t>
            </a:r>
          </a:p>
        </p:txBody>
      </p:sp>
    </p:spTree>
    <p:extLst>
      <p:ext uri="{BB962C8B-B14F-4D97-AF65-F5344CB8AC3E}">
        <p14:creationId xmlns:p14="http://schemas.microsoft.com/office/powerpoint/2010/main" val="376337948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CD54-1F67-4D4D-8D0E-3D0F784A2849}"/>
              </a:ext>
            </a:extLst>
          </p:cNvPr>
          <p:cNvSpPr>
            <a:spLocks noGrp="1"/>
          </p:cNvSpPr>
          <p:nvPr>
            <p:ph type="title"/>
          </p:nvPr>
        </p:nvSpPr>
        <p:spPr/>
        <p:txBody>
          <a:bodyPr/>
          <a:lstStyle/>
          <a:p>
            <a:r>
              <a:rPr lang="en-US"/>
              <a:t>Khác biệt giữa train bình thường và mini-batch train </a:t>
            </a:r>
          </a:p>
        </p:txBody>
      </p:sp>
      <p:grpSp>
        <p:nvGrpSpPr>
          <p:cNvPr id="37" name="Group 36">
            <a:extLst>
              <a:ext uri="{FF2B5EF4-FFF2-40B4-BE49-F238E27FC236}">
                <a16:creationId xmlns:a16="http://schemas.microsoft.com/office/drawing/2014/main" id="{0A656666-CD3D-BC43-8679-E6F58CD3915E}"/>
              </a:ext>
            </a:extLst>
          </p:cNvPr>
          <p:cNvGrpSpPr/>
          <p:nvPr/>
        </p:nvGrpSpPr>
        <p:grpSpPr>
          <a:xfrm>
            <a:off x="203591" y="1658343"/>
            <a:ext cx="11759809" cy="4285257"/>
            <a:chOff x="203591" y="1658343"/>
            <a:chExt cx="11988409" cy="4590537"/>
          </a:xfrm>
        </p:grpSpPr>
        <p:grpSp>
          <p:nvGrpSpPr>
            <p:cNvPr id="20" name="Group 19">
              <a:extLst>
                <a:ext uri="{FF2B5EF4-FFF2-40B4-BE49-F238E27FC236}">
                  <a16:creationId xmlns:a16="http://schemas.microsoft.com/office/drawing/2014/main" id="{10BA75F9-021B-9542-9CB8-C010851BFF51}"/>
                </a:ext>
              </a:extLst>
            </p:cNvPr>
            <p:cNvGrpSpPr/>
            <p:nvPr/>
          </p:nvGrpSpPr>
          <p:grpSpPr>
            <a:xfrm>
              <a:off x="203591" y="1658343"/>
              <a:ext cx="4925236" cy="3839888"/>
              <a:chOff x="466480" y="2004670"/>
              <a:chExt cx="5999786" cy="4448875"/>
            </a:xfrm>
          </p:grpSpPr>
          <p:grpSp>
            <p:nvGrpSpPr>
              <p:cNvPr id="21" name="Group 20">
                <a:extLst>
                  <a:ext uri="{FF2B5EF4-FFF2-40B4-BE49-F238E27FC236}">
                    <a16:creationId xmlns:a16="http://schemas.microsoft.com/office/drawing/2014/main" id="{46715EED-59D9-9946-8FA1-CCF3A17D7EE0}"/>
                  </a:ext>
                </a:extLst>
              </p:cNvPr>
              <p:cNvGrpSpPr/>
              <p:nvPr/>
            </p:nvGrpSpPr>
            <p:grpSpPr>
              <a:xfrm>
                <a:off x="466480" y="2728652"/>
                <a:ext cx="5235757" cy="3724893"/>
                <a:chOff x="423950" y="1437368"/>
                <a:chExt cx="5235757" cy="3724893"/>
              </a:xfrm>
            </p:grpSpPr>
            <p:grpSp>
              <p:nvGrpSpPr>
                <p:cNvPr id="23" name="Group 22">
                  <a:extLst>
                    <a:ext uri="{FF2B5EF4-FFF2-40B4-BE49-F238E27FC236}">
                      <a16:creationId xmlns:a16="http://schemas.microsoft.com/office/drawing/2014/main" id="{8BC15FF1-43A8-0D47-AD2D-CE3D59B49599}"/>
                    </a:ext>
                  </a:extLst>
                </p:cNvPr>
                <p:cNvGrpSpPr/>
                <p:nvPr/>
              </p:nvGrpSpPr>
              <p:grpSpPr>
                <a:xfrm>
                  <a:off x="854149" y="1437368"/>
                  <a:ext cx="4805558" cy="3338622"/>
                  <a:chOff x="535172" y="1658680"/>
                  <a:chExt cx="3580975" cy="2636873"/>
                </a:xfrm>
              </p:grpSpPr>
              <p:cxnSp>
                <p:nvCxnSpPr>
                  <p:cNvPr id="26" name="Straight Arrow Connector 25">
                    <a:extLst>
                      <a:ext uri="{FF2B5EF4-FFF2-40B4-BE49-F238E27FC236}">
                        <a16:creationId xmlns:a16="http://schemas.microsoft.com/office/drawing/2014/main" id="{0BE23A87-9067-B148-908C-F564E73BE9D7}"/>
                      </a:ext>
                    </a:extLst>
                  </p:cNvPr>
                  <p:cNvCxnSpPr/>
                  <p:nvPr/>
                </p:nvCxnSpPr>
                <p:spPr>
                  <a:xfrm flipH="1" flipV="1">
                    <a:off x="765544" y="1658680"/>
                    <a:ext cx="0" cy="263687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47A403-2763-E54F-AD53-29A8CD0BE25E}"/>
                      </a:ext>
                    </a:extLst>
                  </p:cNvPr>
                  <p:cNvCxnSpPr/>
                  <p:nvPr/>
                </p:nvCxnSpPr>
                <p:spPr>
                  <a:xfrm>
                    <a:off x="535172" y="4065182"/>
                    <a:ext cx="358097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7436CE1-AAD2-A345-9F56-0F340E157E11}"/>
                    </a:ext>
                  </a:extLst>
                </p:cNvPr>
                <p:cNvSpPr txBox="1"/>
                <p:nvPr/>
              </p:nvSpPr>
              <p:spPr>
                <a:xfrm>
                  <a:off x="1965031" y="4577486"/>
                  <a:ext cx="236795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 iterations</a:t>
                  </a:r>
                </a:p>
              </p:txBody>
            </p:sp>
            <p:sp>
              <p:nvSpPr>
                <p:cNvPr id="25" name="TextBox 24">
                  <a:extLst>
                    <a:ext uri="{FF2B5EF4-FFF2-40B4-BE49-F238E27FC236}">
                      <a16:creationId xmlns:a16="http://schemas.microsoft.com/office/drawing/2014/main" id="{E4484C64-5EC8-6444-ADEF-F0CD7A835E4C}"/>
                    </a:ext>
                  </a:extLst>
                </p:cNvPr>
                <p:cNvSpPr txBox="1"/>
                <p:nvPr/>
              </p:nvSpPr>
              <p:spPr>
                <a:xfrm rot="16200000">
                  <a:off x="177127" y="2727977"/>
                  <a:ext cx="1078422" cy="584775"/>
                </a:xfrm>
                <a:prstGeom prst="rect">
                  <a:avLst/>
                </a:prstGeom>
                <a:noFill/>
              </p:spPr>
              <p:txBody>
                <a:bodyPr wrap="square" rtlCol="0">
                  <a:spAutoFit/>
                </a:bodyPr>
                <a:lstStyle/>
                <a:p>
                  <a:r>
                    <a:rPr lang="en-US" sz="3200">
                      <a:latin typeface="Century Schoolbook" charset="0"/>
                      <a:ea typeface="Century Schoolbook" charset="0"/>
                      <a:cs typeface="Century Schoolbook" charset="0"/>
                    </a:rPr>
                    <a:t>cost</a:t>
                  </a:r>
                </a:p>
              </p:txBody>
            </p:sp>
          </p:grpSp>
          <p:sp>
            <p:nvSpPr>
              <p:cNvPr id="22" name="TextBox 21">
                <a:extLst>
                  <a:ext uri="{FF2B5EF4-FFF2-40B4-BE49-F238E27FC236}">
                    <a16:creationId xmlns:a16="http://schemas.microsoft.com/office/drawing/2014/main" id="{3927344B-355A-F244-8D8A-F28DE1F94118}"/>
                  </a:ext>
                </a:extLst>
              </p:cNvPr>
              <p:cNvSpPr txBox="1"/>
              <p:nvPr/>
            </p:nvSpPr>
            <p:spPr>
              <a:xfrm>
                <a:off x="896679" y="2004670"/>
                <a:ext cx="5569587" cy="677517"/>
              </a:xfrm>
              <a:prstGeom prst="rect">
                <a:avLst/>
              </a:prstGeom>
              <a:noFill/>
            </p:spPr>
            <p:txBody>
              <a:bodyPr wrap="none" rtlCol="0">
                <a:spAutoFit/>
              </a:bodyPr>
              <a:lstStyle/>
              <a:p>
                <a:r>
                  <a:rPr lang="en-US" sz="3200">
                    <a:latin typeface="Century Schoolbook" charset="0"/>
                    <a:ea typeface="Century Schoolbook" charset="0"/>
                    <a:cs typeface="Century Schoolbook" charset="0"/>
                  </a:rPr>
                  <a:t>Batch gradient descent</a:t>
                </a:r>
              </a:p>
            </p:txBody>
          </p:sp>
        </p:grpSp>
        <p:grpSp>
          <p:nvGrpSpPr>
            <p:cNvPr id="28" name="Group 27">
              <a:extLst>
                <a:ext uri="{FF2B5EF4-FFF2-40B4-BE49-F238E27FC236}">
                  <a16:creationId xmlns:a16="http://schemas.microsoft.com/office/drawing/2014/main" id="{0554C3B5-9567-AE41-AFA8-B3FC81081675}"/>
                </a:ext>
              </a:extLst>
            </p:cNvPr>
            <p:cNvGrpSpPr/>
            <p:nvPr/>
          </p:nvGrpSpPr>
          <p:grpSpPr>
            <a:xfrm>
              <a:off x="6654907" y="1658343"/>
              <a:ext cx="5537093" cy="3996227"/>
              <a:chOff x="-132534" y="1902171"/>
              <a:chExt cx="7327315" cy="4646534"/>
            </a:xfrm>
          </p:grpSpPr>
          <p:grpSp>
            <p:nvGrpSpPr>
              <p:cNvPr id="29" name="Group 28">
                <a:extLst>
                  <a:ext uri="{FF2B5EF4-FFF2-40B4-BE49-F238E27FC236}">
                    <a16:creationId xmlns:a16="http://schemas.microsoft.com/office/drawing/2014/main" id="{397308AE-A49A-F74D-91E3-18F56EE9E486}"/>
                  </a:ext>
                </a:extLst>
              </p:cNvPr>
              <p:cNvGrpSpPr/>
              <p:nvPr/>
            </p:nvGrpSpPr>
            <p:grpSpPr>
              <a:xfrm>
                <a:off x="404104" y="2631710"/>
                <a:ext cx="5719159" cy="3916995"/>
                <a:chOff x="361574" y="1340426"/>
                <a:chExt cx="5719159" cy="3916995"/>
              </a:xfrm>
            </p:grpSpPr>
            <p:grpSp>
              <p:nvGrpSpPr>
                <p:cNvPr id="31" name="Group 30">
                  <a:extLst>
                    <a:ext uri="{FF2B5EF4-FFF2-40B4-BE49-F238E27FC236}">
                      <a16:creationId xmlns:a16="http://schemas.microsoft.com/office/drawing/2014/main" id="{464307DD-528F-504C-A295-2E314E98B188}"/>
                    </a:ext>
                  </a:extLst>
                </p:cNvPr>
                <p:cNvGrpSpPr/>
                <p:nvPr/>
              </p:nvGrpSpPr>
              <p:grpSpPr>
                <a:xfrm>
                  <a:off x="854149" y="1340426"/>
                  <a:ext cx="5215266" cy="3349082"/>
                  <a:chOff x="535172" y="1582114"/>
                  <a:chExt cx="3886279" cy="2645135"/>
                </a:xfrm>
              </p:grpSpPr>
              <p:cxnSp>
                <p:nvCxnSpPr>
                  <p:cNvPr id="34" name="Straight Arrow Connector 33">
                    <a:extLst>
                      <a:ext uri="{FF2B5EF4-FFF2-40B4-BE49-F238E27FC236}">
                        <a16:creationId xmlns:a16="http://schemas.microsoft.com/office/drawing/2014/main" id="{89556A86-17A7-2A40-AB3D-D2D32ED04720}"/>
                      </a:ext>
                    </a:extLst>
                  </p:cNvPr>
                  <p:cNvCxnSpPr/>
                  <p:nvPr/>
                </p:nvCxnSpPr>
                <p:spPr>
                  <a:xfrm flipH="1" flipV="1">
                    <a:off x="765544" y="1582114"/>
                    <a:ext cx="0" cy="264513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705AC9-F3AD-624C-B091-353DFC00D0F0}"/>
                      </a:ext>
                    </a:extLst>
                  </p:cNvPr>
                  <p:cNvCxnSpPr/>
                  <p:nvPr/>
                </p:nvCxnSpPr>
                <p:spPr>
                  <a:xfrm flipV="1">
                    <a:off x="535172" y="4025714"/>
                    <a:ext cx="3886279" cy="354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2138051-3065-0A44-94EC-0F6FE59BC808}"/>
                    </a:ext>
                  </a:extLst>
                </p:cNvPr>
                <p:cNvSpPr txBox="1"/>
                <p:nvPr/>
              </p:nvSpPr>
              <p:spPr>
                <a:xfrm>
                  <a:off x="1965030" y="4577485"/>
                  <a:ext cx="4115703" cy="679936"/>
                </a:xfrm>
                <a:prstGeom prst="rect">
                  <a:avLst/>
                </a:prstGeom>
                <a:noFill/>
              </p:spPr>
              <p:txBody>
                <a:bodyPr wrap="none" rtlCol="0">
                  <a:spAutoFit/>
                </a:bodyPr>
                <a:lstStyle/>
                <a:p>
                  <a:r>
                    <a:rPr lang="en-US" sz="3200">
                      <a:latin typeface="Century Schoolbook" charset="0"/>
                      <a:ea typeface="Century Schoolbook" charset="0"/>
                      <a:cs typeface="Century Schoolbook" charset="0"/>
                    </a:rPr>
                    <a:t>mini batch # (t)</a:t>
                  </a:r>
                </a:p>
              </p:txBody>
            </p:sp>
            <p:sp>
              <p:nvSpPr>
                <p:cNvPr id="33" name="TextBox 32">
                  <a:extLst>
                    <a:ext uri="{FF2B5EF4-FFF2-40B4-BE49-F238E27FC236}">
                      <a16:creationId xmlns:a16="http://schemas.microsoft.com/office/drawing/2014/main" id="{D403277D-A749-A143-9AA3-C9B7180B9441}"/>
                    </a:ext>
                  </a:extLst>
                </p:cNvPr>
                <p:cNvSpPr txBox="1"/>
                <p:nvPr/>
              </p:nvSpPr>
              <p:spPr>
                <a:xfrm rot="16200000">
                  <a:off x="114751" y="2631786"/>
                  <a:ext cx="1078422" cy="584775"/>
                </a:xfrm>
                <a:prstGeom prst="rect">
                  <a:avLst/>
                </a:prstGeom>
                <a:noFill/>
              </p:spPr>
              <p:txBody>
                <a:bodyPr wrap="square" rtlCol="0">
                  <a:spAutoFit/>
                </a:bodyPr>
                <a:lstStyle/>
                <a:p>
                  <a:r>
                    <a:rPr lang="en-US" sz="3200">
                      <a:latin typeface="Century Schoolbook" charset="0"/>
                      <a:ea typeface="Century Schoolbook" charset="0"/>
                      <a:cs typeface="Century Schoolbook" charset="0"/>
                    </a:rPr>
                    <a:t>cost</a:t>
                  </a:r>
                </a:p>
              </p:txBody>
            </p:sp>
          </p:grpSp>
          <p:sp>
            <p:nvSpPr>
              <p:cNvPr id="30" name="TextBox 29">
                <a:extLst>
                  <a:ext uri="{FF2B5EF4-FFF2-40B4-BE49-F238E27FC236}">
                    <a16:creationId xmlns:a16="http://schemas.microsoft.com/office/drawing/2014/main" id="{532572C2-95F8-9446-A41A-8AB615DA4AF3}"/>
                  </a:ext>
                </a:extLst>
              </p:cNvPr>
              <p:cNvSpPr txBox="1"/>
              <p:nvPr/>
            </p:nvSpPr>
            <p:spPr>
              <a:xfrm>
                <a:off x="-132534" y="1902171"/>
                <a:ext cx="7327315" cy="679936"/>
              </a:xfrm>
              <a:prstGeom prst="rect">
                <a:avLst/>
              </a:prstGeom>
              <a:noFill/>
            </p:spPr>
            <p:txBody>
              <a:bodyPr wrap="none" rtlCol="0">
                <a:spAutoFit/>
              </a:bodyPr>
              <a:lstStyle/>
              <a:p>
                <a:r>
                  <a:rPr lang="en-US" sz="3200">
                    <a:latin typeface="Century Schoolbook" charset="0"/>
                    <a:ea typeface="Century Schoolbook" charset="0"/>
                    <a:cs typeface="Century Schoolbook" charset="0"/>
                  </a:rPr>
                  <a:t>Mini-batch gradient descent</a:t>
                </a:r>
              </a:p>
            </p:txBody>
          </p:sp>
        </p:grpSp>
        <mc:AlternateContent xmlns:mc="http://schemas.openxmlformats.org/markup-compatibility/2006" xmlns:p14="http://schemas.microsoft.com/office/powerpoint/2010/main">
          <mc:Choice Requires="p14">
            <p:contentPart p14:bwMode="auto" r:id="rId2">
              <p14:nvContentPartPr>
                <p14:cNvPr id="36" name="Ink 35">
                  <a:extLst>
                    <a:ext uri="{FF2B5EF4-FFF2-40B4-BE49-F238E27FC236}">
                      <a16:creationId xmlns:a16="http://schemas.microsoft.com/office/drawing/2014/main" id="{1BA406EF-C6CC-2542-B2FF-10C7505FB3BC}"/>
                    </a:ext>
                  </a:extLst>
                </p14:cNvPr>
                <p14:cNvContentPartPr/>
                <p14:nvPr/>
              </p14:nvContentPartPr>
              <p14:xfrm>
                <a:off x="1009800" y="2247840"/>
                <a:ext cx="10331640" cy="4001040"/>
              </p14:xfrm>
            </p:contentPart>
          </mc:Choice>
          <mc:Fallback xmlns="">
            <p:pic>
              <p:nvPicPr>
                <p:cNvPr id="36" name="Ink 35">
                  <a:extLst>
                    <a:ext uri="{FF2B5EF4-FFF2-40B4-BE49-F238E27FC236}">
                      <a16:creationId xmlns:a16="http://schemas.microsoft.com/office/drawing/2014/main" id="{1BA406EF-C6CC-2542-B2FF-10C7505FB3BC}"/>
                    </a:ext>
                  </a:extLst>
                </p:cNvPr>
                <p:cNvPicPr/>
                <p:nvPr/>
              </p:nvPicPr>
              <p:blipFill>
                <a:blip r:embed="rId3"/>
                <a:stretch>
                  <a:fillRect/>
                </a:stretch>
              </p:blipFill>
              <p:spPr>
                <a:xfrm>
                  <a:off x="1000258" y="2237813"/>
                  <a:ext cx="10350724" cy="4021093"/>
                </a:xfrm>
                <a:prstGeom prst="rect">
                  <a:avLst/>
                </a:prstGeom>
              </p:spPr>
            </p:pic>
          </mc:Fallback>
        </mc:AlternateContent>
      </p:grpSp>
      <p:sp>
        <p:nvSpPr>
          <p:cNvPr id="38" name="TextBox 37">
            <a:extLst>
              <a:ext uri="{FF2B5EF4-FFF2-40B4-BE49-F238E27FC236}">
                <a16:creationId xmlns:a16="http://schemas.microsoft.com/office/drawing/2014/main" id="{7FDDABBC-173A-8B4F-952F-EC512F95A6FB}"/>
              </a:ext>
            </a:extLst>
          </p:cNvPr>
          <p:cNvSpPr txBox="1"/>
          <p:nvPr/>
        </p:nvSpPr>
        <p:spPr>
          <a:xfrm>
            <a:off x="7753145" y="4233268"/>
            <a:ext cx="1851789" cy="369332"/>
          </a:xfrm>
          <a:prstGeom prst="rect">
            <a:avLst/>
          </a:prstGeom>
          <a:noFill/>
        </p:spPr>
        <p:txBody>
          <a:bodyPr wrap="none" rtlCol="0">
            <a:spAutoFit/>
          </a:bodyPr>
          <a:lstStyle/>
          <a:p>
            <a:r>
              <a:rPr lang="en-US" i="1">
                <a:solidFill>
                  <a:srgbClr val="FF0000"/>
                </a:solidFill>
              </a:rPr>
              <a:t>Xuất hiện nhiễu </a:t>
            </a:r>
          </a:p>
        </p:txBody>
      </p:sp>
      <p:sp>
        <p:nvSpPr>
          <p:cNvPr id="39" name="TextBox 38">
            <a:extLst>
              <a:ext uri="{FF2B5EF4-FFF2-40B4-BE49-F238E27FC236}">
                <a16:creationId xmlns:a16="http://schemas.microsoft.com/office/drawing/2014/main" id="{9C24B7C6-086C-BD42-A43F-A06558E006E9}"/>
              </a:ext>
            </a:extLst>
          </p:cNvPr>
          <p:cNvSpPr txBox="1"/>
          <p:nvPr/>
        </p:nvSpPr>
        <p:spPr>
          <a:xfrm>
            <a:off x="2397942" y="5753901"/>
            <a:ext cx="4586512" cy="369332"/>
          </a:xfrm>
          <a:prstGeom prst="rect">
            <a:avLst/>
          </a:prstGeom>
          <a:noFill/>
        </p:spPr>
        <p:txBody>
          <a:bodyPr wrap="none" rtlCol="0">
            <a:spAutoFit/>
          </a:bodyPr>
          <a:lstStyle/>
          <a:p>
            <a:r>
              <a:rPr lang="en-US" i="1">
                <a:solidFill>
                  <a:srgbClr val="000099"/>
                </a:solidFill>
              </a:rPr>
              <a:t>Để hạn chế nhiễu </a:t>
            </a:r>
            <a:r>
              <a:rPr lang="en-US" i="1">
                <a:solidFill>
                  <a:srgbClr val="000099"/>
                </a:solidFill>
                <a:sym typeface="Wingdings" pitchFamily="2" charset="2"/>
              </a:rPr>
              <a:t> điều chỉnh batch size</a:t>
            </a:r>
            <a:endParaRPr lang="en-US" i="1">
              <a:solidFill>
                <a:srgbClr val="000099"/>
              </a:solidFill>
            </a:endParaRPr>
          </a:p>
        </p:txBody>
      </p:sp>
    </p:spTree>
    <p:extLst>
      <p:ext uri="{BB962C8B-B14F-4D97-AF65-F5344CB8AC3E}">
        <p14:creationId xmlns:p14="http://schemas.microsoft.com/office/powerpoint/2010/main" val="25926546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1775-59C3-474C-8C05-43AB27D9E135}"/>
              </a:ext>
            </a:extLst>
          </p:cNvPr>
          <p:cNvSpPr>
            <a:spLocks noGrp="1"/>
          </p:cNvSpPr>
          <p:nvPr>
            <p:ph type="title"/>
          </p:nvPr>
        </p:nvSpPr>
        <p:spPr>
          <a:xfrm>
            <a:off x="609600" y="131993"/>
            <a:ext cx="10972800" cy="1143000"/>
          </a:xfrm>
        </p:spPr>
        <p:txBody>
          <a:bodyPr/>
          <a:lstStyle/>
          <a:p>
            <a:r>
              <a:rPr lang="en-US"/>
              <a:t>Chọn batch size</a:t>
            </a:r>
          </a:p>
        </p:txBody>
      </p:sp>
      <p:sp>
        <p:nvSpPr>
          <p:cNvPr id="3" name="Content Placeholder 2">
            <a:extLst>
              <a:ext uri="{FF2B5EF4-FFF2-40B4-BE49-F238E27FC236}">
                <a16:creationId xmlns:a16="http://schemas.microsoft.com/office/drawing/2014/main" id="{FB30C188-C3E2-B141-BE2E-DC4E4FA26C82}"/>
              </a:ext>
            </a:extLst>
          </p:cNvPr>
          <p:cNvSpPr>
            <a:spLocks noGrp="1"/>
          </p:cNvSpPr>
          <p:nvPr>
            <p:ph idx="1"/>
          </p:nvPr>
        </p:nvSpPr>
        <p:spPr>
          <a:xfrm>
            <a:off x="609600" y="1166018"/>
            <a:ext cx="10972800" cy="4525963"/>
          </a:xfrm>
        </p:spPr>
        <p:txBody>
          <a:bodyPr/>
          <a:lstStyle/>
          <a:p>
            <a:r>
              <a:rPr lang="en-US"/>
              <a:t>Trên thực tế, có thể chọn batch size n trong khoảng từ 1 </a:t>
            </a:r>
            <a:r>
              <a:rPr lang="en-US">
                <a:sym typeface="Wingdings" pitchFamily="2" charset="2"/>
              </a:rPr>
              <a:t> m. </a:t>
            </a:r>
          </a:p>
          <a:p>
            <a:pPr lvl="1"/>
            <a:r>
              <a:rPr lang="en-US">
                <a:sym typeface="Wingdings" pitchFamily="2" charset="2"/>
              </a:rPr>
              <a:t>Nếu chọn </a:t>
            </a:r>
            <a:r>
              <a:rPr lang="en-US">
                <a:solidFill>
                  <a:srgbClr val="FF0000"/>
                </a:solidFill>
                <a:sym typeface="Wingdings" pitchFamily="2" charset="2"/>
              </a:rPr>
              <a:t>n = m</a:t>
            </a:r>
            <a:r>
              <a:rPr lang="en-US">
                <a:sym typeface="Wingdings" pitchFamily="2" charset="2"/>
              </a:rPr>
              <a:t>: Batch gradient descent. </a:t>
            </a:r>
          </a:p>
          <a:p>
            <a:pPr lvl="1"/>
            <a:r>
              <a:rPr lang="en-US">
                <a:sym typeface="Wingdings" pitchFamily="2" charset="2"/>
              </a:rPr>
              <a:t>Nếu chọn </a:t>
            </a:r>
            <a:r>
              <a:rPr lang="en-US">
                <a:solidFill>
                  <a:srgbClr val="FF0000"/>
                </a:solidFill>
                <a:sym typeface="Wingdings" pitchFamily="2" charset="2"/>
              </a:rPr>
              <a:t>n = 1</a:t>
            </a:r>
            <a:r>
              <a:rPr lang="en-US">
                <a:sym typeface="Wingdings" pitchFamily="2" charset="2"/>
              </a:rPr>
              <a:t>: Stochastic gradient descent.</a:t>
            </a:r>
          </a:p>
          <a:p>
            <a:r>
              <a:rPr lang="en-US">
                <a:sym typeface="Wingdings" pitchFamily="2" charset="2"/>
              </a:rPr>
              <a:t>Tuy nhiên, </a:t>
            </a:r>
            <a:r>
              <a:rPr lang="en-US">
                <a:solidFill>
                  <a:srgbClr val="FF0000"/>
                </a:solidFill>
                <a:sym typeface="Wingdings" pitchFamily="2" charset="2"/>
              </a:rPr>
              <a:t>Stochastic gradient descent xuất hiện nhiễu </a:t>
            </a:r>
            <a:r>
              <a:rPr lang="en-US">
                <a:sym typeface="Wingdings" pitchFamily="2" charset="2"/>
              </a:rPr>
              <a:t>(noise) rất nhiều, đôi khi sẽ không thể đạt đến giá trị tối tiểu toàn cục.</a:t>
            </a:r>
            <a:endParaRPr lang="en-US"/>
          </a:p>
        </p:txBody>
      </p:sp>
      <p:pic>
        <p:nvPicPr>
          <p:cNvPr id="5" name="Picture 4">
            <a:extLst>
              <a:ext uri="{FF2B5EF4-FFF2-40B4-BE49-F238E27FC236}">
                <a16:creationId xmlns:a16="http://schemas.microsoft.com/office/drawing/2014/main" id="{D41A71FC-D167-434A-BB53-3CAEC759F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99" y="3658131"/>
            <a:ext cx="2625801" cy="2446769"/>
          </a:xfrm>
          <a:prstGeom prst="rect">
            <a:avLst/>
          </a:prstGeom>
        </p:spPr>
      </p:pic>
      <p:sp>
        <p:nvSpPr>
          <p:cNvPr id="6" name="TextBox 5">
            <a:extLst>
              <a:ext uri="{FF2B5EF4-FFF2-40B4-BE49-F238E27FC236}">
                <a16:creationId xmlns:a16="http://schemas.microsoft.com/office/drawing/2014/main" id="{31789890-52E8-D742-BDC7-27EC22D23266}"/>
              </a:ext>
            </a:extLst>
          </p:cNvPr>
          <p:cNvSpPr txBox="1"/>
          <p:nvPr/>
        </p:nvSpPr>
        <p:spPr>
          <a:xfrm>
            <a:off x="4114800" y="3666792"/>
            <a:ext cx="6324600" cy="646331"/>
          </a:xfrm>
          <a:prstGeom prst="rect">
            <a:avLst/>
          </a:prstGeom>
          <a:noFill/>
        </p:spPr>
        <p:txBody>
          <a:bodyPr wrap="square" rtlCol="0">
            <a:spAutoFit/>
          </a:bodyPr>
          <a:lstStyle/>
          <a:p>
            <a:r>
              <a:rPr lang="en-US" b="1" i="1">
                <a:solidFill>
                  <a:srgbClr val="7030A0"/>
                </a:solidFill>
              </a:rPr>
              <a:t>Stochastic gradient descent </a:t>
            </a:r>
            <a:r>
              <a:rPr lang="en-US" i="1">
                <a:solidFill>
                  <a:srgbClr val="7030A0"/>
                </a:solidFill>
              </a:rPr>
              <a:t>bị nhiễu rất nhiều, và không thể đạt tới tâm (giá trị global minimum) được.</a:t>
            </a:r>
          </a:p>
        </p:txBody>
      </p:sp>
      <p:cxnSp>
        <p:nvCxnSpPr>
          <p:cNvPr id="8" name="Straight Arrow Connector 7">
            <a:extLst>
              <a:ext uri="{FF2B5EF4-FFF2-40B4-BE49-F238E27FC236}">
                <a16:creationId xmlns:a16="http://schemas.microsoft.com/office/drawing/2014/main" id="{656B3A24-67D7-A548-9C1B-F10C8AA13D80}"/>
              </a:ext>
            </a:extLst>
          </p:cNvPr>
          <p:cNvCxnSpPr>
            <a:cxnSpLocks/>
            <a:stCxn id="6" idx="1"/>
          </p:cNvCxnSpPr>
          <p:nvPr/>
        </p:nvCxnSpPr>
        <p:spPr>
          <a:xfrm flipH="1">
            <a:off x="1981200" y="3989958"/>
            <a:ext cx="2133600" cy="2437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0563045A-06E1-DA4A-8351-6BDF6F0D2E50}"/>
              </a:ext>
            </a:extLst>
          </p:cNvPr>
          <p:cNvSpPr txBox="1"/>
          <p:nvPr/>
        </p:nvSpPr>
        <p:spPr>
          <a:xfrm>
            <a:off x="4114800" y="4419600"/>
            <a:ext cx="6096000" cy="923330"/>
          </a:xfrm>
          <a:prstGeom prst="rect">
            <a:avLst/>
          </a:prstGeom>
          <a:noFill/>
        </p:spPr>
        <p:txBody>
          <a:bodyPr wrap="square" rtlCol="0">
            <a:spAutoFit/>
          </a:bodyPr>
          <a:lstStyle/>
          <a:p>
            <a:r>
              <a:rPr lang="en-US" i="1">
                <a:solidFill>
                  <a:srgbClr val="0070C0"/>
                </a:solidFill>
              </a:rPr>
              <a:t>Batch gradient descent thường hội tụ nhanh, tuy nhiên nếu dữ liệu quá lớn thì sẽ làm chậm gradient descent, và đôi khi không thể đủ tài nguyên để đáp ứng </a:t>
            </a:r>
          </a:p>
        </p:txBody>
      </p:sp>
      <p:cxnSp>
        <p:nvCxnSpPr>
          <p:cNvPr id="13" name="Straight Arrow Connector 12">
            <a:extLst>
              <a:ext uri="{FF2B5EF4-FFF2-40B4-BE49-F238E27FC236}">
                <a16:creationId xmlns:a16="http://schemas.microsoft.com/office/drawing/2014/main" id="{80A0250A-E395-6046-A0A0-B7AF32F30CE7}"/>
              </a:ext>
            </a:extLst>
          </p:cNvPr>
          <p:cNvCxnSpPr>
            <a:stCxn id="10" idx="1"/>
          </p:cNvCxnSpPr>
          <p:nvPr/>
        </p:nvCxnSpPr>
        <p:spPr>
          <a:xfrm flipH="1">
            <a:off x="1143000" y="4881265"/>
            <a:ext cx="2971800" cy="7436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71B5C2E-40E5-6441-83BC-F2453A4693C2}"/>
              </a:ext>
            </a:extLst>
          </p:cNvPr>
          <p:cNvSpPr txBox="1"/>
          <p:nvPr/>
        </p:nvSpPr>
        <p:spPr>
          <a:xfrm>
            <a:off x="4114800" y="5600280"/>
            <a:ext cx="2669320" cy="369332"/>
          </a:xfrm>
          <a:prstGeom prst="rect">
            <a:avLst/>
          </a:prstGeom>
          <a:noFill/>
        </p:spPr>
        <p:txBody>
          <a:bodyPr wrap="none" rtlCol="0">
            <a:spAutoFit/>
          </a:bodyPr>
          <a:lstStyle/>
          <a:p>
            <a:r>
              <a:rPr lang="en-US" i="1">
                <a:solidFill>
                  <a:srgbClr val="008000"/>
                </a:solidFill>
              </a:rPr>
              <a:t>Chọn batch size hợp lý !</a:t>
            </a:r>
          </a:p>
        </p:txBody>
      </p:sp>
      <p:cxnSp>
        <p:nvCxnSpPr>
          <p:cNvPr id="16" name="Straight Arrow Connector 15">
            <a:extLst>
              <a:ext uri="{FF2B5EF4-FFF2-40B4-BE49-F238E27FC236}">
                <a16:creationId xmlns:a16="http://schemas.microsoft.com/office/drawing/2014/main" id="{2CE4D515-828E-7148-BA8A-7499BE2A1E8E}"/>
              </a:ext>
            </a:extLst>
          </p:cNvPr>
          <p:cNvCxnSpPr>
            <a:stCxn id="14" idx="1"/>
          </p:cNvCxnSpPr>
          <p:nvPr/>
        </p:nvCxnSpPr>
        <p:spPr>
          <a:xfrm flipH="1" flipV="1">
            <a:off x="2176890" y="4960717"/>
            <a:ext cx="1937910" cy="824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89940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EF0D-C2DE-4A43-BB1C-B83505710093}"/>
              </a:ext>
            </a:extLst>
          </p:cNvPr>
          <p:cNvSpPr>
            <a:spLocks noGrp="1"/>
          </p:cNvSpPr>
          <p:nvPr>
            <p:ph type="title"/>
          </p:nvPr>
        </p:nvSpPr>
        <p:spPr/>
        <p:txBody>
          <a:bodyPr/>
          <a:lstStyle/>
          <a:p>
            <a:r>
              <a:rPr lang="en-US"/>
              <a:t>Chọn batch size (tt)</a:t>
            </a:r>
          </a:p>
        </p:txBody>
      </p:sp>
      <p:sp>
        <p:nvSpPr>
          <p:cNvPr id="3" name="Content Placeholder 2">
            <a:extLst>
              <a:ext uri="{FF2B5EF4-FFF2-40B4-BE49-F238E27FC236}">
                <a16:creationId xmlns:a16="http://schemas.microsoft.com/office/drawing/2014/main" id="{76E3048A-2DAF-6C4A-99EB-0EDD272DFB29}"/>
              </a:ext>
            </a:extLst>
          </p:cNvPr>
          <p:cNvSpPr>
            <a:spLocks noGrp="1"/>
          </p:cNvSpPr>
          <p:nvPr>
            <p:ph idx="1"/>
          </p:nvPr>
        </p:nvSpPr>
        <p:spPr/>
        <p:txBody>
          <a:bodyPr/>
          <a:lstStyle/>
          <a:p>
            <a:r>
              <a:rPr lang="en-US"/>
              <a:t>Nếu dữ liệu nhỏ (</a:t>
            </a:r>
            <a:r>
              <a:rPr lang="en-US">
                <a:solidFill>
                  <a:srgbClr val="FF0000"/>
                </a:solidFill>
              </a:rPr>
              <a:t>m &lt;= 200</a:t>
            </a:r>
            <a:r>
              <a:rPr lang="en-US"/>
              <a:t>): </a:t>
            </a:r>
            <a:r>
              <a:rPr lang="en-US">
                <a:solidFill>
                  <a:srgbClr val="FF0000"/>
                </a:solidFill>
              </a:rPr>
              <a:t>train hết (batch gradient descent)</a:t>
            </a:r>
            <a:r>
              <a:rPr lang="en-US"/>
              <a:t>.</a:t>
            </a:r>
          </a:p>
          <a:p>
            <a:r>
              <a:rPr lang="en-US"/>
              <a:t>Nếu dữ liệu lớn hơn, thì nên chọn các giá trị batch size tiêu chuẩn như sau (</a:t>
            </a:r>
            <a:r>
              <a:rPr lang="en-US">
                <a:solidFill>
                  <a:srgbClr val="008000"/>
                </a:solidFill>
              </a:rPr>
              <a:t>là số mũ của 2</a:t>
            </a:r>
            <a:r>
              <a:rPr lang="en-US"/>
              <a:t>):</a:t>
            </a:r>
          </a:p>
          <a:p>
            <a:pPr lvl="1"/>
            <a:r>
              <a:rPr lang="en-US" i="1">
                <a:solidFill>
                  <a:srgbClr val="FF0000"/>
                </a:solidFill>
              </a:rPr>
              <a:t>64 = 2</a:t>
            </a:r>
            <a:r>
              <a:rPr lang="en-US" i="1" baseline="30000">
                <a:solidFill>
                  <a:srgbClr val="FF0000"/>
                </a:solidFill>
              </a:rPr>
              <a:t>6</a:t>
            </a:r>
            <a:r>
              <a:rPr lang="en-US" i="1">
                <a:solidFill>
                  <a:srgbClr val="FF0000"/>
                </a:solidFill>
              </a:rPr>
              <a:t>.</a:t>
            </a:r>
          </a:p>
          <a:p>
            <a:pPr lvl="1"/>
            <a:r>
              <a:rPr lang="en-US" i="1">
                <a:solidFill>
                  <a:srgbClr val="FF0000"/>
                </a:solidFill>
              </a:rPr>
              <a:t>128 = 2</a:t>
            </a:r>
            <a:r>
              <a:rPr lang="en-US" i="1" baseline="30000">
                <a:solidFill>
                  <a:srgbClr val="FF0000"/>
                </a:solidFill>
              </a:rPr>
              <a:t>7</a:t>
            </a:r>
            <a:r>
              <a:rPr lang="en-US" i="1">
                <a:solidFill>
                  <a:srgbClr val="FF0000"/>
                </a:solidFill>
              </a:rPr>
              <a:t>.</a:t>
            </a:r>
          </a:p>
          <a:p>
            <a:pPr lvl="1"/>
            <a:r>
              <a:rPr lang="en-US" i="1">
                <a:solidFill>
                  <a:srgbClr val="FF0000"/>
                </a:solidFill>
              </a:rPr>
              <a:t>256 = 2</a:t>
            </a:r>
            <a:r>
              <a:rPr lang="en-US" i="1" baseline="30000">
                <a:solidFill>
                  <a:srgbClr val="FF0000"/>
                </a:solidFill>
              </a:rPr>
              <a:t>8</a:t>
            </a:r>
            <a:r>
              <a:rPr lang="en-US" i="1">
                <a:solidFill>
                  <a:srgbClr val="FF0000"/>
                </a:solidFill>
              </a:rPr>
              <a:t>.</a:t>
            </a:r>
          </a:p>
          <a:p>
            <a:pPr lvl="1"/>
            <a:r>
              <a:rPr lang="en-US" i="1">
                <a:solidFill>
                  <a:srgbClr val="FF0000"/>
                </a:solidFill>
              </a:rPr>
              <a:t>512 = 2</a:t>
            </a:r>
            <a:r>
              <a:rPr lang="en-US" i="1" baseline="30000">
                <a:solidFill>
                  <a:srgbClr val="FF0000"/>
                </a:solidFill>
              </a:rPr>
              <a:t>9</a:t>
            </a:r>
            <a:r>
              <a:rPr lang="en-US" i="1">
                <a:solidFill>
                  <a:srgbClr val="FF0000"/>
                </a:solidFill>
              </a:rPr>
              <a:t>.</a:t>
            </a:r>
          </a:p>
          <a:p>
            <a:pPr lvl="1"/>
            <a:r>
              <a:rPr lang="en-US" i="1">
                <a:solidFill>
                  <a:srgbClr val="FF0000"/>
                </a:solidFill>
              </a:rPr>
              <a:t>1024 = 2</a:t>
            </a:r>
            <a:r>
              <a:rPr lang="en-US" i="1" baseline="30000">
                <a:solidFill>
                  <a:srgbClr val="FF0000"/>
                </a:solidFill>
              </a:rPr>
              <a:t>10</a:t>
            </a:r>
            <a:r>
              <a:rPr lang="en-US" i="1">
                <a:solidFill>
                  <a:srgbClr val="FF0000"/>
                </a:solidFill>
              </a:rPr>
              <a:t>.</a:t>
            </a:r>
          </a:p>
          <a:p>
            <a:pPr marL="0" indent="0">
              <a:buNone/>
            </a:pPr>
            <a:r>
              <a:rPr lang="en-US">
                <a:sym typeface="Wingdings" pitchFamily="2" charset="2"/>
              </a:rPr>
              <a:t> </a:t>
            </a:r>
            <a:r>
              <a:rPr lang="en-US" i="1">
                <a:solidFill>
                  <a:srgbClr val="008000"/>
                </a:solidFill>
                <a:sym typeface="Wingdings" pitchFamily="2" charset="2"/>
              </a:rPr>
              <a:t>Chọn batch size phù hợp với dung lượng RAM/CPU của máy.</a:t>
            </a:r>
            <a:endParaRPr lang="en-US" i="1">
              <a:solidFill>
                <a:srgbClr val="008000"/>
              </a:solidFill>
            </a:endParaRPr>
          </a:p>
        </p:txBody>
      </p:sp>
    </p:spTree>
    <p:extLst>
      <p:ext uri="{BB962C8B-B14F-4D97-AF65-F5344CB8AC3E}">
        <p14:creationId xmlns:p14="http://schemas.microsoft.com/office/powerpoint/2010/main" val="777187268"/>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5012</TotalTime>
  <Words>3650</Words>
  <Application>Microsoft Macintosh PowerPoint</Application>
  <PresentationFormat>Widescreen</PresentationFormat>
  <Paragraphs>439</Paragraphs>
  <Slides>59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Cambria Math</vt:lpstr>
      <vt:lpstr>Century Schoolbook</vt:lpstr>
      <vt:lpstr>Courier New</vt:lpstr>
      <vt:lpstr>Wingdings</vt:lpstr>
      <vt:lpstr>Default Design</vt:lpstr>
      <vt:lpstr>CHƯƠNG 3 TỐI ƯU HOÁ MÔ HÌNH MẠNG NEURAL (P2)</vt:lpstr>
      <vt:lpstr>NỘI DUNG</vt:lpstr>
      <vt:lpstr>Batch and Mini-batch</vt:lpstr>
      <vt:lpstr>Batch and Mini Batch</vt:lpstr>
      <vt:lpstr>Ví dụ</vt:lpstr>
      <vt:lpstr>Epoch</vt:lpstr>
      <vt:lpstr>Khác biệt giữa train bình thường và mini-batch train </vt:lpstr>
      <vt:lpstr>Chọn batch size</vt:lpstr>
      <vt:lpstr>Chọn batch size (tt)</vt:lpstr>
      <vt:lpstr>Batch normalization</vt:lpstr>
      <vt:lpstr>Dataset shift</vt:lpstr>
      <vt:lpstr>Dataset shift – minh hoạ</vt:lpstr>
      <vt:lpstr>Covariate Shift – ví dụ</vt:lpstr>
      <vt:lpstr>Batch normalization</vt:lpstr>
      <vt:lpstr>Normalizing input</vt:lpstr>
      <vt:lpstr>Normalizing input</vt:lpstr>
      <vt:lpstr>Batch norm in neural network</vt:lpstr>
      <vt:lpstr>Mini-batch normalization</vt:lpstr>
      <vt:lpstr>Áp dụng trong Gradient descent</vt:lpstr>
      <vt:lpstr>Batch norm – giải quyết vấn đề Covariate shift</vt:lpstr>
      <vt:lpstr>Các thuật toán tăng tốc </vt:lpstr>
      <vt:lpstr>Mục tiêu </vt:lpstr>
      <vt:lpstr>Bias correction </vt:lpstr>
      <vt:lpstr>Trung bình trượt</vt:lpstr>
      <vt:lpstr>Ví dụ</vt:lpstr>
      <vt:lpstr>Ví dụ </vt:lpstr>
      <vt:lpstr>Bias correction </vt:lpstr>
      <vt:lpstr>Bias correction</vt:lpstr>
      <vt:lpstr>Bias correction</vt:lpstr>
      <vt:lpstr>Momentum </vt:lpstr>
      <vt:lpstr>Momentum</vt:lpstr>
      <vt:lpstr>Momentum </vt:lpstr>
      <vt:lpstr>Giải thích Momentum</vt:lpstr>
      <vt:lpstr>Giải thích Momentum</vt:lpstr>
      <vt:lpstr>Giải thích Momentum</vt:lpstr>
      <vt:lpstr>Giải thích Momentum</vt:lpstr>
      <vt:lpstr>Monentum</vt:lpstr>
      <vt:lpstr>Momentum</vt:lpstr>
      <vt:lpstr>Dùng momentum sẽ được lợi gì </vt:lpstr>
      <vt:lpstr>Stochastic Gradient Descent </vt:lpstr>
      <vt:lpstr>Stochastic Gradient descent (SGD)</vt:lpstr>
      <vt:lpstr>Stochastic Gradient descent (SGD)</vt:lpstr>
      <vt:lpstr>Stochastic gradient descent </vt:lpstr>
      <vt:lpstr>Visualize Stochastic Gradient Descent </vt:lpstr>
      <vt:lpstr>RMSProp </vt:lpstr>
      <vt:lpstr>RMSProp</vt:lpstr>
      <vt:lpstr>Thuật toán RMSProp</vt:lpstr>
      <vt:lpstr>Nhận xét </vt:lpstr>
      <vt:lpstr>Adam Optimization </vt:lpstr>
      <vt:lpstr>Adam optimization</vt:lpstr>
      <vt:lpstr>Adam optimization</vt:lpstr>
      <vt:lpstr>Adam optimization</vt:lpstr>
      <vt:lpstr>Các siêu tham số của Adam</vt:lpstr>
      <vt:lpstr>Learing rate decay</vt:lpstr>
      <vt:lpstr>Learning rate decay</vt:lpstr>
      <vt:lpstr>Ví dụ</vt:lpstr>
      <vt:lpstr>Một số công thức giảm learning rate khác</vt:lpstr>
      <vt:lpstr>Tổng kết</vt:lpstr>
      <vt:lpstr>TÀI LIỆU THAM KHẢO</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Lưu Thanh Sơn</cp:lastModifiedBy>
  <cp:revision>914</cp:revision>
  <cp:lastPrinted>2019-06-18T07:05:10Z</cp:lastPrinted>
  <dcterms:created xsi:type="dcterms:W3CDTF">2008-06-14T04:13:27Z</dcterms:created>
  <dcterms:modified xsi:type="dcterms:W3CDTF">2021-09-07T03:20:25Z</dcterms:modified>
</cp:coreProperties>
</file>